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theme/themeOverride1.xml" ContentType="application/vnd.openxmlformats-officedocument.themeOverr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77" r:id="rId3"/>
    <p:sldId id="261" r:id="rId4"/>
    <p:sldId id="263" r:id="rId5"/>
    <p:sldId id="265" r:id="rId6"/>
    <p:sldId id="266" r:id="rId7"/>
    <p:sldId id="276" r:id="rId8"/>
    <p:sldId id="264" r:id="rId9"/>
    <p:sldId id="268" r:id="rId10"/>
    <p:sldId id="259" r:id="rId11"/>
    <p:sldId id="269" r:id="rId12"/>
    <p:sldId id="271" r:id="rId13"/>
    <p:sldId id="257" r:id="rId14"/>
    <p:sldId id="275" r:id="rId15"/>
    <p:sldId id="274" r:id="rId16"/>
    <p:sldId id="272" r:id="rId17"/>
    <p:sldId id="278"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8000"/>
    <a:srgbClr val="669900"/>
    <a:srgbClr val="92D05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48" autoAdjust="0"/>
    <p:restoredTop sz="94714" autoAdjust="0"/>
  </p:normalViewPr>
  <p:slideViewPr>
    <p:cSldViewPr>
      <p:cViewPr>
        <p:scale>
          <a:sx n="100" d="100"/>
          <a:sy n="100" d="100"/>
        </p:scale>
        <p:origin x="24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AFE71D3-7183-4417-981C-6B85D434EE73}" type="datetimeFigureOut">
              <a:rPr lang="en-GB" smtClean="0"/>
              <a:pPr/>
              <a:t>07/07/2014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0101A4-D46E-49F8-9C77-C413EA6AE9AF}"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AFE71D3-7183-4417-981C-6B85D434EE73}" type="datetimeFigureOut">
              <a:rPr lang="en-GB" smtClean="0"/>
              <a:pPr/>
              <a:t>07/07/2014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0101A4-D46E-49F8-9C77-C413EA6AE9AF}"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AFE71D3-7183-4417-981C-6B85D434EE73}" type="datetimeFigureOut">
              <a:rPr lang="en-GB" smtClean="0"/>
              <a:pPr/>
              <a:t>07/07/2014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0101A4-D46E-49F8-9C77-C413EA6AE9AF}"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FoH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fld id="{FAFE71D3-7183-4417-981C-6B85D434EE73}" type="datetimeFigureOut">
              <a:rPr lang="en-GB" smtClean="0"/>
              <a:pPr/>
              <a:t>07/07/2014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0101A4-D46E-49F8-9C77-C413EA6AE9AF}" type="slidenum">
              <a:rPr lang="en-GB" smtClean="0"/>
              <a:pPr/>
              <a:t>‹#›</a:t>
            </a:fld>
            <a:endParaRPr lang="en-GB"/>
          </a:p>
        </p:txBody>
      </p:sp>
      <p:grpSp>
        <p:nvGrpSpPr>
          <p:cNvPr id="7" name="Group 6"/>
          <p:cNvGrpSpPr/>
          <p:nvPr userDrawn="1"/>
        </p:nvGrpSpPr>
        <p:grpSpPr>
          <a:xfrm>
            <a:off x="4759148" y="5661248"/>
            <a:ext cx="4205340" cy="936104"/>
            <a:chOff x="4759148" y="5661248"/>
            <a:chExt cx="4205340" cy="936104"/>
          </a:xfrm>
        </p:grpSpPr>
        <p:pic>
          <p:nvPicPr>
            <p:cNvPr id="8" name="Picture 6"/>
            <p:cNvPicPr>
              <a:picLocks noChangeAspect="1" noChangeArrowheads="1"/>
            </p:cNvPicPr>
            <p:nvPr/>
          </p:nvPicPr>
          <p:blipFill>
            <a:blip r:embed="rId2" cstate="print"/>
            <a:srcRect/>
            <a:stretch>
              <a:fillRect/>
            </a:stretch>
          </p:blipFill>
          <p:spPr bwMode="auto">
            <a:xfrm>
              <a:off x="7505199" y="5661248"/>
              <a:ext cx="1380214" cy="812042"/>
            </a:xfrm>
            <a:prstGeom prst="rect">
              <a:avLst/>
            </a:prstGeom>
            <a:noFill/>
            <a:ln w="9525">
              <a:noFill/>
              <a:miter lim="800000"/>
              <a:headEnd/>
              <a:tailEnd/>
            </a:ln>
          </p:spPr>
        </p:pic>
        <p:pic>
          <p:nvPicPr>
            <p:cNvPr id="9" name="Picture 1"/>
            <p:cNvPicPr>
              <a:picLocks noChangeAspect="1" noChangeArrowheads="1"/>
            </p:cNvPicPr>
            <p:nvPr/>
          </p:nvPicPr>
          <p:blipFill>
            <a:blip r:embed="rId3" cstate="print"/>
            <a:srcRect/>
            <a:stretch>
              <a:fillRect/>
            </a:stretch>
          </p:blipFill>
          <p:spPr bwMode="auto">
            <a:xfrm>
              <a:off x="4759148" y="6366146"/>
              <a:ext cx="4205340" cy="231206"/>
            </a:xfrm>
            <a:prstGeom prst="rect">
              <a:avLst/>
            </a:prstGeom>
            <a:noFill/>
            <a:ln w="9525">
              <a:noFill/>
              <a:miter lim="800000"/>
              <a:headEnd/>
              <a:tailEnd/>
            </a:ln>
          </p:spPr>
        </p:pic>
        <p:sp>
          <p:nvSpPr>
            <p:cNvPr id="10" name="Text Box 7"/>
            <p:cNvSpPr txBox="1">
              <a:spLocks noChangeArrowheads="1"/>
            </p:cNvSpPr>
            <p:nvPr/>
          </p:nvSpPr>
          <p:spPr bwMode="auto">
            <a:xfrm>
              <a:off x="4859788" y="6309320"/>
              <a:ext cx="3910607" cy="2368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1400" b="0" i="1" u="none" strike="noStrike" cap="none" normalizeH="0" dirty="0" smtClean="0">
                  <a:ln>
                    <a:noFill/>
                  </a:ln>
                  <a:solidFill>
                    <a:schemeClr val="tx1"/>
                  </a:solidFill>
                  <a:effectLst/>
                  <a:latin typeface="Arial" pitchFamily="34" charset="0"/>
                  <a:cs typeface="Arial" pitchFamily="34" charset="0"/>
                </a:rPr>
                <a:t>Keeping Haven Green at the Heart of Ealing</a:t>
              </a:r>
              <a:endParaRPr kumimoji="0" lang="en-US" sz="1400" b="0" i="0" u="none" strike="noStrike" cap="none" normalizeH="0" dirty="0" smtClean="0">
                <a:ln>
                  <a:noFill/>
                </a:ln>
                <a:solidFill>
                  <a:schemeClr val="tx1"/>
                </a:solidFill>
                <a:effectLst/>
                <a:latin typeface="Arial" pitchFamily="34" charset="0"/>
                <a:cs typeface="Arial" pitchFamily="34" charset="0"/>
              </a:endParaRPr>
            </a:p>
          </p:txBody>
        </p:sp>
        <p:pic>
          <p:nvPicPr>
            <p:cNvPr id="11" name="Picture 3"/>
            <p:cNvPicPr>
              <a:picLocks noChangeAspect="1" noChangeArrowheads="1"/>
            </p:cNvPicPr>
            <p:nvPr/>
          </p:nvPicPr>
          <p:blipFill>
            <a:blip r:embed="rId4" cstate="print"/>
            <a:srcRect/>
            <a:stretch>
              <a:fillRect/>
            </a:stretch>
          </p:blipFill>
          <p:spPr bwMode="auto">
            <a:xfrm>
              <a:off x="4932040" y="5723279"/>
              <a:ext cx="1728192" cy="676702"/>
            </a:xfrm>
            <a:prstGeom prst="rect">
              <a:avLst/>
            </a:prstGeom>
            <a:noFill/>
            <a:ln w="9525">
              <a:noFill/>
              <a:miter lim="800000"/>
              <a:headEnd/>
              <a:tailEnd/>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FE71D3-7183-4417-981C-6B85D434EE73}" type="datetimeFigureOut">
              <a:rPr lang="en-GB" smtClean="0"/>
              <a:pPr/>
              <a:t>07/07/2014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0101A4-D46E-49F8-9C77-C413EA6AE9AF}"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AFE71D3-7183-4417-981C-6B85D434EE73}" type="datetimeFigureOut">
              <a:rPr lang="en-GB" smtClean="0"/>
              <a:pPr/>
              <a:t>07/07/2014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80101A4-D46E-49F8-9C77-C413EA6AE9AF}"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AFE71D3-7183-4417-981C-6B85D434EE73}" type="datetimeFigureOut">
              <a:rPr lang="en-GB" smtClean="0"/>
              <a:pPr/>
              <a:t>07/07/2014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80101A4-D46E-49F8-9C77-C413EA6AE9AF}"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AFE71D3-7183-4417-981C-6B85D434EE73}" type="datetimeFigureOut">
              <a:rPr lang="en-GB" smtClean="0"/>
              <a:pPr/>
              <a:t>07/07/2014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80101A4-D46E-49F8-9C77-C413EA6AE9AF}"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FE71D3-7183-4417-981C-6B85D434EE73}" type="datetimeFigureOut">
              <a:rPr lang="en-GB" smtClean="0"/>
              <a:pPr/>
              <a:t>07/07/2014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80101A4-D46E-49F8-9C77-C413EA6AE9AF}"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FE71D3-7183-4417-981C-6B85D434EE73}" type="datetimeFigureOut">
              <a:rPr lang="en-GB" smtClean="0"/>
              <a:pPr/>
              <a:t>07/07/2014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80101A4-D46E-49F8-9C77-C413EA6AE9AF}"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FE71D3-7183-4417-981C-6B85D434EE73}" type="datetimeFigureOut">
              <a:rPr lang="en-GB" smtClean="0"/>
              <a:pPr/>
              <a:t>07/07/2014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80101A4-D46E-49F8-9C77-C413EA6AE9AF}"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FE71D3-7183-4417-981C-6B85D434EE73}" type="datetimeFigureOut">
              <a:rPr lang="en-GB" smtClean="0"/>
              <a:pPr/>
              <a:t>07/07/2014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0101A4-D46E-49F8-9C77-C413EA6AE9AF}"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www.friendsofhavengreen.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GB" dirty="0"/>
          </a:p>
        </p:txBody>
      </p:sp>
      <p:sp>
        <p:nvSpPr>
          <p:cNvPr id="9" name="Content Placeholder 8"/>
          <p:cNvSpPr>
            <a:spLocks noGrp="1"/>
          </p:cNvSpPr>
          <p:nvPr>
            <p:ph sz="half" idx="2"/>
          </p:nvPr>
        </p:nvSpPr>
        <p:spPr/>
        <p:txBody>
          <a:bodyPr/>
          <a:lstStyle/>
          <a:p>
            <a:endParaRPr lang="en-GB" dirty="0"/>
          </a:p>
        </p:txBody>
      </p:sp>
      <p:grpSp>
        <p:nvGrpSpPr>
          <p:cNvPr id="10" name="Content Placeholder 9"/>
          <p:cNvGrpSpPr>
            <a:grpSpLocks noGrp="1"/>
          </p:cNvGrpSpPr>
          <p:nvPr>
            <p:ph sz="half" idx="1"/>
          </p:nvPr>
        </p:nvGrpSpPr>
        <p:grpSpPr>
          <a:xfrm>
            <a:off x="457200" y="4653136"/>
            <a:ext cx="8579296" cy="1944216"/>
            <a:chOff x="4759148" y="5661248"/>
            <a:chExt cx="4205340" cy="936104"/>
          </a:xfrm>
        </p:grpSpPr>
        <p:pic>
          <p:nvPicPr>
            <p:cNvPr id="11" name="Picture 6"/>
            <p:cNvPicPr>
              <a:picLocks noChangeAspect="1" noChangeArrowheads="1"/>
            </p:cNvPicPr>
            <p:nvPr/>
          </p:nvPicPr>
          <p:blipFill>
            <a:blip r:embed="rId2" cstate="print"/>
            <a:srcRect/>
            <a:stretch>
              <a:fillRect/>
            </a:stretch>
          </p:blipFill>
          <p:spPr bwMode="auto">
            <a:xfrm>
              <a:off x="7505199" y="5661248"/>
              <a:ext cx="1380214" cy="812042"/>
            </a:xfrm>
            <a:prstGeom prst="rect">
              <a:avLst/>
            </a:prstGeom>
            <a:noFill/>
            <a:ln w="9525">
              <a:noFill/>
              <a:miter lim="800000"/>
              <a:headEnd/>
              <a:tailEnd/>
            </a:ln>
          </p:spPr>
        </p:pic>
        <p:pic>
          <p:nvPicPr>
            <p:cNvPr id="12" name="Picture 1"/>
            <p:cNvPicPr>
              <a:picLocks noChangeAspect="1" noChangeArrowheads="1"/>
            </p:cNvPicPr>
            <p:nvPr/>
          </p:nvPicPr>
          <p:blipFill>
            <a:blip r:embed="rId3" cstate="print"/>
            <a:srcRect/>
            <a:stretch>
              <a:fillRect/>
            </a:stretch>
          </p:blipFill>
          <p:spPr bwMode="auto">
            <a:xfrm>
              <a:off x="4759148" y="6366146"/>
              <a:ext cx="4205340" cy="231206"/>
            </a:xfrm>
            <a:prstGeom prst="rect">
              <a:avLst/>
            </a:prstGeom>
            <a:noFill/>
            <a:ln w="9525">
              <a:noFill/>
              <a:miter lim="800000"/>
              <a:headEnd/>
              <a:tailEnd/>
            </a:ln>
          </p:spPr>
        </p:pic>
        <p:sp>
          <p:nvSpPr>
            <p:cNvPr id="13" name="Text Box 7"/>
            <p:cNvSpPr txBox="1">
              <a:spLocks noChangeArrowheads="1"/>
            </p:cNvSpPr>
            <p:nvPr/>
          </p:nvSpPr>
          <p:spPr bwMode="auto">
            <a:xfrm>
              <a:off x="4859788" y="6385974"/>
              <a:ext cx="3910607" cy="1601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1400" b="0" i="1" u="none" strike="noStrike" cap="none" normalizeH="0" dirty="0" smtClean="0">
                  <a:ln>
                    <a:noFill/>
                  </a:ln>
                  <a:solidFill>
                    <a:schemeClr val="tx1"/>
                  </a:solidFill>
                  <a:effectLst/>
                  <a:latin typeface="Arial" pitchFamily="34" charset="0"/>
                  <a:cs typeface="Arial" pitchFamily="34" charset="0"/>
                </a:rPr>
                <a:t>Keeping Haven Green at the Heart of Ealing</a:t>
              </a:r>
              <a:endParaRPr kumimoji="0" lang="en-US" sz="1400" b="0" i="0" u="none" strike="noStrike" cap="none" normalizeH="0" dirty="0" smtClean="0">
                <a:ln>
                  <a:noFill/>
                </a:ln>
                <a:solidFill>
                  <a:schemeClr val="tx1"/>
                </a:solidFill>
                <a:effectLst/>
                <a:latin typeface="Arial" pitchFamily="34" charset="0"/>
                <a:cs typeface="Arial" pitchFamily="34" charset="0"/>
              </a:endParaRPr>
            </a:p>
          </p:txBody>
        </p:sp>
        <p:pic>
          <p:nvPicPr>
            <p:cNvPr id="14" name="Picture 3"/>
            <p:cNvPicPr>
              <a:picLocks noChangeAspect="1" noChangeArrowheads="1"/>
            </p:cNvPicPr>
            <p:nvPr/>
          </p:nvPicPr>
          <p:blipFill>
            <a:blip r:embed="rId4" cstate="print"/>
            <a:srcRect/>
            <a:stretch>
              <a:fillRect/>
            </a:stretch>
          </p:blipFill>
          <p:spPr bwMode="auto">
            <a:xfrm>
              <a:off x="4932040" y="5723279"/>
              <a:ext cx="1728192" cy="676702"/>
            </a:xfrm>
            <a:prstGeom prst="rect">
              <a:avLst/>
            </a:prstGeom>
            <a:noFill/>
            <a:ln w="9525">
              <a:noFill/>
              <a:miter lim="800000"/>
              <a:headEnd/>
              <a:tailEnd/>
            </a:ln>
          </p:spPr>
        </p:pic>
      </p:grpSp>
      <p:pic>
        <p:nvPicPr>
          <p:cNvPr id="15" name="Picture 2" descr="C:\Users\Will\Documents\Save Ealing Centre\Haven Green\Photos\Welcome to haven green 2.jpg"/>
          <p:cNvPicPr>
            <a:picLocks noChangeAspect="1" noChangeArrowheads="1"/>
          </p:cNvPicPr>
          <p:nvPr/>
        </p:nvPicPr>
        <p:blipFill>
          <a:blip r:embed="rId5" cstate="print"/>
          <a:srcRect l="21650"/>
          <a:stretch>
            <a:fillRect/>
          </a:stretch>
        </p:blipFill>
        <p:spPr bwMode="auto">
          <a:xfrm>
            <a:off x="395536" y="116632"/>
            <a:ext cx="4434388" cy="4536504"/>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229600" cy="648072"/>
          </a:xfrm>
        </p:spPr>
        <p:txBody>
          <a:bodyPr>
            <a:normAutofit/>
          </a:bodyPr>
          <a:lstStyle/>
          <a:p>
            <a:pPr algn="l"/>
            <a:r>
              <a:rPr lang="en-GB" sz="2400" dirty="0" smtClean="0"/>
              <a:t>... but land has been lost to a bus </a:t>
            </a:r>
            <a:r>
              <a:rPr lang="en-GB" sz="2400" dirty="0" err="1" smtClean="0"/>
              <a:t>layby</a:t>
            </a:r>
            <a:r>
              <a:rPr lang="en-GB" sz="2400" dirty="0" smtClean="0"/>
              <a:t> ...</a:t>
            </a:r>
            <a:endParaRPr lang="en-GB" sz="2400" dirty="0"/>
          </a:p>
        </p:txBody>
      </p:sp>
      <p:pic>
        <p:nvPicPr>
          <p:cNvPr id="2050" name="Picture 2" descr="C:\Users\Will\Documents\Save Ealing Centre\Haven Green\Photos\20140706\P1010068.JPG"/>
          <p:cNvPicPr>
            <a:picLocks noChangeAspect="1" noChangeArrowheads="1"/>
          </p:cNvPicPr>
          <p:nvPr/>
        </p:nvPicPr>
        <p:blipFill>
          <a:blip r:embed="rId2" cstate="print"/>
          <a:srcRect/>
          <a:stretch>
            <a:fillRect/>
          </a:stretch>
        </p:blipFill>
        <p:spPr bwMode="auto">
          <a:xfrm rot="5400000">
            <a:off x="998603" y="-381"/>
            <a:ext cx="4914546" cy="6552728"/>
          </a:xfrm>
          <a:prstGeom prst="rect">
            <a:avLst/>
          </a:prstGeom>
          <a:noFill/>
        </p:spPr>
      </p:pic>
      <p:sp>
        <p:nvSpPr>
          <p:cNvPr id="6" name="Content Placeholder 5"/>
          <p:cNvSpPr>
            <a:spLocks noGrp="1"/>
          </p:cNvSpPr>
          <p:nvPr>
            <p:ph idx="1"/>
          </p:nvPr>
        </p:nvSpPr>
        <p:spPr>
          <a:xfrm>
            <a:off x="179512" y="2564904"/>
            <a:ext cx="8507288" cy="3561259"/>
          </a:xfrm>
        </p:spPr>
        <p:txBody>
          <a:bodyPr/>
          <a:lstStyle/>
          <a:p>
            <a:pPr>
              <a:buNone/>
            </a:pPr>
            <a:endParaRPr lang="en-GB"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a:bodyPr>
          <a:lstStyle/>
          <a:p>
            <a:pPr algn="l"/>
            <a:r>
              <a:rPr lang="en-GB" sz="2800" dirty="0" smtClean="0"/>
              <a:t>... an electricity substation ...</a:t>
            </a:r>
            <a:endParaRPr lang="en-GB" sz="2800" dirty="0"/>
          </a:p>
        </p:txBody>
      </p:sp>
      <p:pic>
        <p:nvPicPr>
          <p:cNvPr id="4" name="Content Placeholder 3" descr="P1000736.JPG"/>
          <p:cNvPicPr>
            <a:picLocks noGrp="1" noChangeAspect="1"/>
          </p:cNvPicPr>
          <p:nvPr>
            <p:ph idx="1"/>
          </p:nvPr>
        </p:nvPicPr>
        <p:blipFill>
          <a:blip r:embed="rId2" cstate="print"/>
          <a:srcRect b="12353"/>
          <a:stretch>
            <a:fillRect/>
          </a:stretch>
        </p:blipFill>
        <p:spPr>
          <a:xfrm>
            <a:off x="683568" y="908719"/>
            <a:ext cx="7200800" cy="4733463"/>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a:bodyPr>
          <a:lstStyle/>
          <a:p>
            <a:pPr algn="l"/>
            <a:r>
              <a:rPr lang="en-GB" sz="2800" dirty="0" smtClean="0"/>
              <a:t>... a cycle hub for Ealing Broadway Station ...</a:t>
            </a:r>
            <a:endParaRPr lang="en-GB" sz="2800" dirty="0"/>
          </a:p>
        </p:txBody>
      </p:sp>
      <p:pic>
        <p:nvPicPr>
          <p:cNvPr id="4" name="Content Placeholder 3" descr="P1000745.JPG"/>
          <p:cNvPicPr>
            <a:picLocks noGrp="1" noChangeAspect="1"/>
          </p:cNvPicPr>
          <p:nvPr>
            <p:ph idx="1"/>
          </p:nvPr>
        </p:nvPicPr>
        <p:blipFill>
          <a:blip r:embed="rId2" cstate="print"/>
          <a:srcRect b="12983"/>
          <a:stretch>
            <a:fillRect/>
          </a:stretch>
        </p:blipFill>
        <p:spPr>
          <a:xfrm>
            <a:off x="683568" y="980728"/>
            <a:ext cx="7061430" cy="4608512"/>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4048" y="1124744"/>
            <a:ext cx="3682752" cy="2506290"/>
          </a:xfrm>
        </p:spPr>
        <p:txBody>
          <a:bodyPr>
            <a:normAutofit/>
          </a:bodyPr>
          <a:lstStyle/>
          <a:p>
            <a:pPr algn="l"/>
            <a:r>
              <a:rPr lang="en-GB" sz="3200" dirty="0" smtClean="0"/>
              <a:t>... and stands for 110 bikes ...</a:t>
            </a:r>
            <a:endParaRPr lang="en-GB" sz="3200" dirty="0"/>
          </a:p>
        </p:txBody>
      </p:sp>
      <p:grpSp>
        <p:nvGrpSpPr>
          <p:cNvPr id="4" name="Group 3"/>
          <p:cNvGrpSpPr/>
          <p:nvPr/>
        </p:nvGrpSpPr>
        <p:grpSpPr>
          <a:xfrm>
            <a:off x="4759148" y="5661248"/>
            <a:ext cx="4205340" cy="936104"/>
            <a:chOff x="4759148" y="5661248"/>
            <a:chExt cx="4205340" cy="936104"/>
          </a:xfrm>
        </p:grpSpPr>
        <p:pic>
          <p:nvPicPr>
            <p:cNvPr id="5" name="Picture 6"/>
            <p:cNvPicPr>
              <a:picLocks noChangeAspect="1" noChangeArrowheads="1"/>
            </p:cNvPicPr>
            <p:nvPr/>
          </p:nvPicPr>
          <p:blipFill>
            <a:blip r:embed="rId2" cstate="print"/>
            <a:srcRect/>
            <a:stretch>
              <a:fillRect/>
            </a:stretch>
          </p:blipFill>
          <p:spPr bwMode="auto">
            <a:xfrm>
              <a:off x="7505199" y="5661248"/>
              <a:ext cx="1380214" cy="812042"/>
            </a:xfrm>
            <a:prstGeom prst="rect">
              <a:avLst/>
            </a:prstGeom>
            <a:noFill/>
            <a:ln w="9525">
              <a:noFill/>
              <a:miter lim="800000"/>
              <a:headEnd/>
              <a:tailEnd/>
            </a:ln>
          </p:spPr>
        </p:pic>
        <p:pic>
          <p:nvPicPr>
            <p:cNvPr id="6" name="Picture 1"/>
            <p:cNvPicPr>
              <a:picLocks noChangeAspect="1" noChangeArrowheads="1"/>
            </p:cNvPicPr>
            <p:nvPr/>
          </p:nvPicPr>
          <p:blipFill>
            <a:blip r:embed="rId3" cstate="print"/>
            <a:srcRect/>
            <a:stretch>
              <a:fillRect/>
            </a:stretch>
          </p:blipFill>
          <p:spPr bwMode="auto">
            <a:xfrm>
              <a:off x="4759148" y="6366146"/>
              <a:ext cx="4205340" cy="231206"/>
            </a:xfrm>
            <a:prstGeom prst="rect">
              <a:avLst/>
            </a:prstGeom>
            <a:noFill/>
            <a:ln w="9525">
              <a:noFill/>
              <a:miter lim="800000"/>
              <a:headEnd/>
              <a:tailEnd/>
            </a:ln>
          </p:spPr>
        </p:pic>
        <p:sp>
          <p:nvSpPr>
            <p:cNvPr id="7" name="Text Box 7"/>
            <p:cNvSpPr txBox="1">
              <a:spLocks noChangeArrowheads="1"/>
            </p:cNvSpPr>
            <p:nvPr/>
          </p:nvSpPr>
          <p:spPr bwMode="auto">
            <a:xfrm>
              <a:off x="4859788" y="6309320"/>
              <a:ext cx="3910607" cy="2368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GB" sz="1400" b="0" i="1" u="none" strike="noStrike" cap="none" normalizeH="0" dirty="0" smtClean="0">
                  <a:ln>
                    <a:noFill/>
                  </a:ln>
                  <a:solidFill>
                    <a:schemeClr val="tx1"/>
                  </a:solidFill>
                  <a:effectLst/>
                  <a:latin typeface="Arial" pitchFamily="34" charset="0"/>
                  <a:cs typeface="Arial" pitchFamily="34" charset="0"/>
                </a:rPr>
                <a:t>Keeping Haven Green at the Heart of Ealing</a:t>
              </a:r>
              <a:endParaRPr kumimoji="0" lang="en-US" sz="1400" b="0" i="0" u="none" strike="noStrike" cap="none" normalizeH="0" dirty="0" smtClean="0">
                <a:ln>
                  <a:noFill/>
                </a:ln>
                <a:solidFill>
                  <a:schemeClr val="tx1"/>
                </a:solidFill>
                <a:effectLst/>
                <a:latin typeface="Arial" pitchFamily="34" charset="0"/>
                <a:cs typeface="Arial" pitchFamily="34" charset="0"/>
              </a:endParaRPr>
            </a:p>
          </p:txBody>
        </p:sp>
        <p:pic>
          <p:nvPicPr>
            <p:cNvPr id="8" name="Picture 3"/>
            <p:cNvPicPr>
              <a:picLocks noChangeAspect="1" noChangeArrowheads="1"/>
            </p:cNvPicPr>
            <p:nvPr/>
          </p:nvPicPr>
          <p:blipFill>
            <a:blip r:embed="rId4" cstate="print"/>
            <a:srcRect/>
            <a:stretch>
              <a:fillRect/>
            </a:stretch>
          </p:blipFill>
          <p:spPr bwMode="auto">
            <a:xfrm>
              <a:off x="4932040" y="5723279"/>
              <a:ext cx="1728192" cy="676702"/>
            </a:xfrm>
            <a:prstGeom prst="rect">
              <a:avLst/>
            </a:prstGeom>
            <a:noFill/>
            <a:ln w="9525">
              <a:noFill/>
              <a:miter lim="800000"/>
              <a:headEnd/>
              <a:tailEnd/>
            </a:ln>
          </p:spPr>
        </p:pic>
      </p:grpSp>
      <p:pic>
        <p:nvPicPr>
          <p:cNvPr id="11" name="Content Placeholder 10" descr="P1000665.JPG"/>
          <p:cNvPicPr>
            <a:picLocks noGrp="1" noChangeAspect="1"/>
          </p:cNvPicPr>
          <p:nvPr>
            <p:ph idx="1"/>
          </p:nvPr>
        </p:nvPicPr>
        <p:blipFill>
          <a:blip r:embed="rId5" cstate="print"/>
          <a:stretch>
            <a:fillRect/>
          </a:stretch>
        </p:blipFill>
        <p:spPr>
          <a:xfrm>
            <a:off x="323527" y="116632"/>
            <a:ext cx="4482497" cy="5976664"/>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1143000"/>
          </a:xfrm>
        </p:spPr>
        <p:txBody>
          <a:bodyPr>
            <a:normAutofit/>
          </a:bodyPr>
          <a:lstStyle/>
          <a:p>
            <a:pPr algn="l"/>
            <a:r>
              <a:rPr lang="en-GB" sz="3600" dirty="0" smtClean="0"/>
              <a:t>... while bus stops cause grass erosion</a:t>
            </a:r>
            <a:endParaRPr lang="en-GB" sz="3600" dirty="0"/>
          </a:p>
        </p:txBody>
      </p:sp>
      <p:pic>
        <p:nvPicPr>
          <p:cNvPr id="1027" name="Picture 3" descr="C:\Users\Will\Documents\Save Ealing Centre\Haven Green\cycle hub\Photos\P1000731.JPG"/>
          <p:cNvPicPr>
            <a:picLocks noGrp="1" noChangeAspect="1" noChangeArrowheads="1"/>
          </p:cNvPicPr>
          <p:nvPr>
            <p:ph idx="1"/>
          </p:nvPr>
        </p:nvPicPr>
        <p:blipFill>
          <a:blip r:embed="rId2" cstate="print"/>
          <a:srcRect/>
          <a:stretch>
            <a:fillRect/>
          </a:stretch>
        </p:blipFill>
        <p:spPr bwMode="auto">
          <a:xfrm>
            <a:off x="1619672" y="1196752"/>
            <a:ext cx="6034617" cy="4525963"/>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t="30516"/>
          <a:stretch>
            <a:fillRect/>
          </a:stretch>
        </p:blipFill>
        <p:spPr bwMode="auto">
          <a:xfrm>
            <a:off x="1547664" y="1196752"/>
            <a:ext cx="5731510" cy="2819400"/>
          </a:xfrm>
          <a:prstGeom prst="rect">
            <a:avLst/>
          </a:prstGeom>
          <a:noFill/>
          <a:ln w="9525">
            <a:noFill/>
            <a:miter lim="800000"/>
            <a:headEnd/>
            <a:tailEnd/>
          </a:ln>
        </p:spPr>
      </p:pic>
      <p:sp>
        <p:nvSpPr>
          <p:cNvPr id="2" name="Title 1"/>
          <p:cNvSpPr>
            <a:spLocks noGrp="1"/>
          </p:cNvSpPr>
          <p:nvPr>
            <p:ph type="title"/>
          </p:nvPr>
        </p:nvSpPr>
        <p:spPr>
          <a:xfrm>
            <a:off x="457200" y="274638"/>
            <a:ext cx="8229600" cy="922114"/>
          </a:xfrm>
        </p:spPr>
        <p:txBody>
          <a:bodyPr>
            <a:normAutofit/>
          </a:bodyPr>
          <a:lstStyle/>
          <a:p>
            <a:pPr algn="l"/>
            <a:r>
              <a:rPr lang="en-GB" sz="3600" dirty="0" smtClean="0"/>
              <a:t>Crossrail will intensify the pressures</a:t>
            </a:r>
            <a:endParaRPr lang="en-GB" sz="3600" dirty="0"/>
          </a:p>
        </p:txBody>
      </p:sp>
      <p:sp>
        <p:nvSpPr>
          <p:cNvPr id="3" name="Content Placeholder 2"/>
          <p:cNvSpPr>
            <a:spLocks noGrp="1"/>
          </p:cNvSpPr>
          <p:nvPr>
            <p:ph idx="1"/>
          </p:nvPr>
        </p:nvSpPr>
        <p:spPr>
          <a:xfrm>
            <a:off x="467544" y="4293096"/>
            <a:ext cx="8075240" cy="1584176"/>
          </a:xfrm>
        </p:spPr>
        <p:txBody>
          <a:bodyPr>
            <a:normAutofit fontScale="85000" lnSpcReduction="20000"/>
          </a:bodyPr>
          <a:lstStyle/>
          <a:p>
            <a:r>
              <a:rPr lang="en-GB" dirty="0" smtClean="0"/>
              <a:t>45% forecast growth in peak hour passengers</a:t>
            </a:r>
          </a:p>
          <a:p>
            <a:r>
              <a:rPr lang="en-GB" dirty="0" smtClean="0"/>
              <a:t>More buses, more pedestrians,  more taxis, more cycle parking</a:t>
            </a:r>
          </a:p>
          <a:p>
            <a:r>
              <a:rPr lang="en-GB" dirty="0" smtClean="0"/>
              <a:t>LBE already applied to widen footpaths </a:t>
            </a:r>
          </a:p>
          <a:p>
            <a:endParaRPr lang="en-GB" dirty="0" smtClean="0"/>
          </a:p>
          <a:p>
            <a:endParaRPr lang="en-GB"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b="1" dirty="0" smtClean="0"/>
              <a:t>PINS Inquiry in September 2014</a:t>
            </a:r>
            <a:endParaRPr lang="en-GB" sz="3200" b="1" dirty="0"/>
          </a:p>
        </p:txBody>
      </p:sp>
      <p:sp>
        <p:nvSpPr>
          <p:cNvPr id="3" name="Content Placeholder 2"/>
          <p:cNvSpPr>
            <a:spLocks noGrp="1"/>
          </p:cNvSpPr>
          <p:nvPr>
            <p:ph idx="1"/>
          </p:nvPr>
        </p:nvSpPr>
        <p:spPr/>
        <p:txBody>
          <a:bodyPr/>
          <a:lstStyle/>
          <a:p>
            <a:pPr>
              <a:buNone/>
            </a:pPr>
            <a:r>
              <a:rPr lang="en-GB" dirty="0" smtClean="0"/>
              <a:t>FoHG wants:</a:t>
            </a:r>
          </a:p>
          <a:p>
            <a:r>
              <a:rPr lang="en-GB" dirty="0" smtClean="0"/>
              <a:t>Recognition of the value of the Green as open space that existing and future generations can enjoy</a:t>
            </a:r>
          </a:p>
          <a:p>
            <a:r>
              <a:rPr lang="en-GB" dirty="0" smtClean="0"/>
              <a:t>An alternative to piecemeal encroachment</a:t>
            </a:r>
          </a:p>
          <a:p>
            <a:r>
              <a:rPr lang="en-GB" dirty="0" smtClean="0"/>
              <a:t>A plan for the Green that balances all needs</a:t>
            </a:r>
          </a:p>
          <a:p>
            <a:r>
              <a:rPr lang="en-GB" dirty="0" smtClean="0"/>
              <a:t>Partnership working between the Council and local groups </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457200" y="1600200"/>
            <a:ext cx="8435280" cy="4525963"/>
          </a:xfrm>
        </p:spPr>
        <p:txBody>
          <a:bodyPr/>
          <a:lstStyle/>
          <a:p>
            <a:pPr algn="ctr">
              <a:buNone/>
            </a:pPr>
            <a:endParaRPr lang="en-GB" dirty="0" smtClean="0"/>
          </a:p>
          <a:p>
            <a:pPr algn="ctr">
              <a:buNone/>
            </a:pPr>
            <a:endParaRPr lang="en-GB" smtClean="0"/>
          </a:p>
          <a:p>
            <a:pPr algn="ctr">
              <a:buNone/>
            </a:pPr>
            <a:endParaRPr lang="en-GB" dirty="0" smtClean="0"/>
          </a:p>
          <a:p>
            <a:pPr algn="ctr">
              <a:buNone/>
            </a:pPr>
            <a:endParaRPr lang="en-GB" dirty="0" smtClean="0"/>
          </a:p>
          <a:p>
            <a:pPr algn="ctr">
              <a:buNone/>
            </a:pPr>
            <a:r>
              <a:rPr lang="en-GB" dirty="0" smtClean="0"/>
              <a:t>visit </a:t>
            </a:r>
            <a:r>
              <a:rPr lang="en-GB" dirty="0" smtClean="0"/>
              <a:t>us at: </a:t>
            </a:r>
            <a:r>
              <a:rPr lang="en-GB" dirty="0" smtClean="0">
                <a:hlinkClick r:id="rId2"/>
              </a:rPr>
              <a:t>http</a:t>
            </a:r>
            <a:r>
              <a:rPr lang="en-GB" dirty="0" smtClean="0">
                <a:hlinkClick r:id="rId2"/>
              </a:rPr>
              <a:t>://www.friendsofhavengreen.com</a:t>
            </a:r>
            <a:r>
              <a:rPr lang="en-GB" dirty="0" smtClean="0"/>
              <a:t> </a:t>
            </a:r>
          </a:p>
          <a:p>
            <a:pPr algn="ctr">
              <a:buNone/>
            </a:pPr>
            <a:endParaRPr lang="en-GB" sz="1600" dirty="0" smtClean="0"/>
          </a:p>
          <a:p>
            <a:pPr algn="ctr">
              <a:buNone/>
            </a:pPr>
            <a:r>
              <a:rPr lang="en-GB" dirty="0" smtClean="0"/>
              <a:t>email</a:t>
            </a:r>
            <a:r>
              <a:rPr lang="en-GB" dirty="0" smtClean="0"/>
              <a:t>: </a:t>
            </a:r>
            <a:r>
              <a:rPr lang="en-GB" dirty="0" smtClean="0"/>
              <a:t>  </a:t>
            </a:r>
            <a:r>
              <a:rPr lang="en-GB" dirty="0" smtClean="0">
                <a:hlinkClick r:id="rId2"/>
              </a:rPr>
              <a:t>willdfrench@btinternet.com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5112568" cy="648072"/>
          </a:xfrm>
        </p:spPr>
        <p:txBody>
          <a:bodyPr>
            <a:normAutofit fontScale="90000"/>
          </a:bodyPr>
          <a:lstStyle/>
          <a:p>
            <a:pPr algn="l"/>
            <a:r>
              <a:rPr lang="en-GB" b="1" dirty="0" smtClean="0">
                <a:solidFill>
                  <a:srgbClr val="808000"/>
                </a:solidFill>
              </a:rPr>
              <a:t>FOHG  </a:t>
            </a:r>
            <a:r>
              <a:rPr lang="en-GB" sz="3600" b="1" dirty="0" smtClean="0">
                <a:solidFill>
                  <a:srgbClr val="808000"/>
                </a:solidFill>
              </a:rPr>
              <a:t>Formed 2011</a:t>
            </a:r>
            <a:endParaRPr lang="en-GB" b="1" dirty="0">
              <a:solidFill>
                <a:srgbClr val="808000"/>
              </a:solidFill>
            </a:endParaRPr>
          </a:p>
        </p:txBody>
      </p:sp>
      <p:sp>
        <p:nvSpPr>
          <p:cNvPr id="3" name="Content Placeholder 2"/>
          <p:cNvSpPr>
            <a:spLocks noGrp="1"/>
          </p:cNvSpPr>
          <p:nvPr>
            <p:ph idx="1"/>
          </p:nvPr>
        </p:nvSpPr>
        <p:spPr>
          <a:xfrm>
            <a:off x="179512" y="1052736"/>
            <a:ext cx="4176464" cy="4824536"/>
          </a:xfrm>
        </p:spPr>
        <p:txBody>
          <a:bodyPr>
            <a:normAutofit lnSpcReduction="10000"/>
          </a:bodyPr>
          <a:lstStyle/>
          <a:p>
            <a:pPr>
              <a:buNone/>
            </a:pPr>
            <a:r>
              <a:rPr lang="en-GB" b="1" dirty="0" smtClean="0"/>
              <a:t>Aims </a:t>
            </a:r>
            <a:r>
              <a:rPr lang="en-GB" b="1" dirty="0"/>
              <a:t>... </a:t>
            </a:r>
          </a:p>
          <a:p>
            <a:pPr marL="400050" lvl="1" indent="0">
              <a:buNone/>
            </a:pPr>
            <a:r>
              <a:rPr lang="en-GB" sz="2600" dirty="0"/>
              <a:t>‘</a:t>
            </a:r>
            <a:r>
              <a:rPr lang="en-GB" sz="2600" i="1" dirty="0"/>
              <a:t>to secure the conservation, protection and improvement of Haven Green and its environs as an important place of local historic, architectural, ecological and aesthetic significance and to safeguard the public right to the quiet enjoyment of the Green.’ </a:t>
            </a:r>
            <a:endParaRPr lang="en-GB" sz="2600" b="1" i="1" dirty="0"/>
          </a:p>
        </p:txBody>
      </p:sp>
      <p:sp>
        <p:nvSpPr>
          <p:cNvPr id="6" name="Content Placeholder 2"/>
          <p:cNvSpPr txBox="1">
            <a:spLocks/>
          </p:cNvSpPr>
          <p:nvPr/>
        </p:nvSpPr>
        <p:spPr>
          <a:xfrm>
            <a:off x="4644008" y="1052736"/>
            <a:ext cx="4248472" cy="4669979"/>
          </a:xfrm>
          <a:prstGeom prst="rect">
            <a:avLst/>
          </a:prstGeom>
        </p:spPr>
        <p:txBody>
          <a:bodyPr vert="horz" lIns="91440" tIns="45720" rIns="91440" bIns="45720" rtlCol="0">
            <a:normAutofit fontScale="47500" lnSpcReduction="20000"/>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GB" sz="5100" b="1" i="0" u="none" strike="noStrike" kern="1200" cap="none" spc="0" normalizeH="0" baseline="0" noProof="0" dirty="0" smtClean="0">
                <a:ln>
                  <a:noFill/>
                </a:ln>
                <a:solidFill>
                  <a:schemeClr val="tx1"/>
                </a:solidFill>
                <a:effectLst/>
                <a:uLnTx/>
                <a:uFillTx/>
                <a:latin typeface="+mn-lt"/>
                <a:ea typeface="+mn-ea"/>
                <a:cs typeface="+mn-cs"/>
              </a:rPr>
              <a:t>5 point agenda:</a:t>
            </a:r>
          </a:p>
          <a:p>
            <a:pPr marR="0" lvl="0" algn="l" defTabSz="914400" rtl="0" eaLnBrk="1" fontAlgn="auto" latinLnBrk="0" hangingPunct="1">
              <a:lnSpc>
                <a:spcPct val="100000"/>
              </a:lnSpc>
              <a:spcBef>
                <a:spcPct val="20000"/>
              </a:spcBef>
              <a:spcAft>
                <a:spcPts val="0"/>
              </a:spcAft>
              <a:buClrTx/>
              <a:buSzTx/>
              <a:tabLst/>
              <a:defRPr/>
            </a:pPr>
            <a:r>
              <a:rPr kumimoji="0" lang="en-GB" sz="4600" b="0" i="0" u="none" strike="noStrike" kern="1200" cap="none" spc="0" normalizeH="0" baseline="0" noProof="0" dirty="0" smtClean="0">
                <a:ln>
                  <a:noFill/>
                </a:ln>
                <a:solidFill>
                  <a:schemeClr val="tx1"/>
                </a:solidFill>
                <a:effectLst/>
                <a:uLnTx/>
                <a:uFillTx/>
                <a:latin typeface="+mn-lt"/>
                <a:ea typeface="+mn-ea"/>
                <a:cs typeface="+mn-cs"/>
              </a:rPr>
              <a:t>to work with Council authorities who manage Haven Green to: </a:t>
            </a:r>
            <a:endParaRPr kumimoji="0" lang="en-GB" sz="46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en-GB" sz="3200" b="1"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4200" b="0" i="0" u="none" strike="noStrike" kern="1200" cap="none" spc="0" normalizeH="0" baseline="0" noProof="0" dirty="0" smtClean="0">
                <a:ln>
                  <a:noFill/>
                </a:ln>
                <a:solidFill>
                  <a:schemeClr val="tx1"/>
                </a:solidFill>
                <a:effectLst/>
                <a:uLnTx/>
                <a:uFillTx/>
                <a:latin typeface="+mn-lt"/>
                <a:ea typeface="+mn-ea"/>
                <a:cs typeface="+mn-cs"/>
              </a:rPr>
              <a:t>Maintain and improve the quality of the green environment.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4200" b="0" i="0" u="none" strike="noStrike" kern="1200" cap="none" spc="0" normalizeH="0" baseline="0" noProof="0" dirty="0" smtClean="0">
                <a:ln>
                  <a:noFill/>
                </a:ln>
                <a:solidFill>
                  <a:schemeClr val="tx1"/>
                </a:solidFill>
                <a:effectLst/>
                <a:uLnTx/>
                <a:uFillTx/>
                <a:latin typeface="+mn-lt"/>
                <a:ea typeface="+mn-ea"/>
                <a:cs typeface="+mn-cs"/>
              </a:rPr>
              <a:t>Protect and enhance the historic character of the buildings that surround the Green.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4200" b="0" i="0" u="none" strike="noStrike" kern="1200" cap="none" spc="0" normalizeH="0" baseline="0" noProof="0" dirty="0" smtClean="0">
                <a:ln>
                  <a:noFill/>
                </a:ln>
                <a:solidFill>
                  <a:schemeClr val="tx1"/>
                </a:solidFill>
                <a:effectLst/>
                <a:uLnTx/>
                <a:uFillTx/>
                <a:latin typeface="+mn-lt"/>
                <a:ea typeface="+mn-ea"/>
                <a:cs typeface="+mn-cs"/>
              </a:rPr>
              <a:t>Manage the traffic better and give pedestrians higher priority.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4200" b="0" i="0" u="none" strike="noStrike" kern="1200" cap="none" spc="0" normalizeH="0" baseline="0" noProof="0" dirty="0" smtClean="0">
                <a:ln>
                  <a:noFill/>
                </a:ln>
                <a:solidFill>
                  <a:schemeClr val="tx1"/>
                </a:solidFill>
                <a:effectLst/>
                <a:uLnTx/>
                <a:uFillTx/>
                <a:latin typeface="+mn-lt"/>
                <a:ea typeface="+mn-ea"/>
                <a:cs typeface="+mn-cs"/>
              </a:rPr>
              <a:t>Encourage appropriate recreational activity and curb anti-social behaviour.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4200" b="1" i="0" u="none" strike="noStrike" kern="1200" cap="none" spc="0" normalizeH="0" baseline="0" noProof="0" dirty="0" smtClean="0">
                <a:ln>
                  <a:noFill/>
                </a:ln>
                <a:solidFill>
                  <a:schemeClr val="tx1"/>
                </a:solidFill>
                <a:effectLst/>
                <a:uLnTx/>
                <a:uFillTx/>
                <a:latin typeface="+mn-lt"/>
                <a:ea typeface="+mn-ea"/>
                <a:cs typeface="+mn-cs"/>
              </a:rPr>
              <a:t>Protect the Green as Common Land and an historic Village Green.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GB"/>
          </a:p>
        </p:txBody>
      </p:sp>
      <p:pic>
        <p:nvPicPr>
          <p:cNvPr id="4" name="Content Placeholder 3" descr="Haven Green 1777 map.jpg"/>
          <p:cNvPicPr>
            <a:picLocks noGrp="1" noChangeAspect="1"/>
          </p:cNvPicPr>
          <p:nvPr>
            <p:ph idx="1"/>
          </p:nvPr>
        </p:nvPicPr>
        <p:blipFill>
          <a:blip r:embed="rId2" cstate="print"/>
          <a:srcRect l="9232" t="-2384"/>
          <a:stretch>
            <a:fillRect/>
          </a:stretch>
        </p:blipFill>
        <p:spPr>
          <a:xfrm>
            <a:off x="4394695" y="764704"/>
            <a:ext cx="4641285" cy="4752528"/>
          </a:xfrm>
          <a:ln>
            <a:solidFill>
              <a:schemeClr val="tx1"/>
            </a:solidFill>
          </a:ln>
        </p:spPr>
      </p:pic>
      <p:sp>
        <p:nvSpPr>
          <p:cNvPr id="6" name="Content Placeholder 5"/>
          <p:cNvSpPr>
            <a:spLocks noGrp="1"/>
          </p:cNvSpPr>
          <p:nvPr>
            <p:ph sz="half" idx="4294967295"/>
          </p:nvPr>
        </p:nvSpPr>
        <p:spPr>
          <a:xfrm>
            <a:off x="251520" y="908720"/>
            <a:ext cx="4176464" cy="5328592"/>
          </a:xfrm>
        </p:spPr>
        <p:txBody>
          <a:bodyPr>
            <a:normAutofit fontScale="70000" lnSpcReduction="20000"/>
          </a:bodyPr>
          <a:lstStyle/>
          <a:p>
            <a:pPr>
              <a:spcAft>
                <a:spcPts val="600"/>
              </a:spcAft>
            </a:pPr>
            <a:r>
              <a:rPr lang="en-GB" dirty="0" smtClean="0"/>
              <a:t>Common </a:t>
            </a:r>
            <a:r>
              <a:rPr lang="en-GB" dirty="0"/>
              <a:t>land </a:t>
            </a:r>
            <a:r>
              <a:rPr lang="en-GB" dirty="0" smtClean="0"/>
              <a:t>since middle ages</a:t>
            </a:r>
          </a:p>
          <a:p>
            <a:pPr>
              <a:spcAft>
                <a:spcPts val="600"/>
              </a:spcAft>
            </a:pPr>
            <a:r>
              <a:rPr lang="en-GB" dirty="0" smtClean="0"/>
              <a:t>Owned by the </a:t>
            </a:r>
            <a:r>
              <a:rPr lang="en-GB" dirty="0"/>
              <a:t>Bishops of </a:t>
            </a:r>
            <a:r>
              <a:rPr lang="en-GB" dirty="0" smtClean="0"/>
              <a:t>London.  </a:t>
            </a:r>
          </a:p>
          <a:p>
            <a:pPr>
              <a:spcAft>
                <a:spcPts val="600"/>
              </a:spcAft>
            </a:pPr>
            <a:r>
              <a:rPr lang="en-GB" dirty="0" smtClean="0"/>
              <a:t>Old </a:t>
            </a:r>
            <a:r>
              <a:rPr lang="en-GB" dirty="0"/>
              <a:t>maps show ‘The Haven’ </a:t>
            </a:r>
            <a:r>
              <a:rPr lang="en-GB" dirty="0" smtClean="0"/>
              <a:t>north of the London to Oxford Road arranged </a:t>
            </a:r>
            <a:r>
              <a:rPr lang="en-GB" dirty="0"/>
              <a:t>much as it is </a:t>
            </a:r>
            <a:r>
              <a:rPr lang="en-GB" dirty="0" smtClean="0"/>
              <a:t>today,.</a:t>
            </a:r>
          </a:p>
          <a:p>
            <a:pPr>
              <a:spcAft>
                <a:spcPts val="600"/>
              </a:spcAft>
            </a:pPr>
            <a:r>
              <a:rPr lang="en-GB" dirty="0" smtClean="0"/>
              <a:t>This was a drovers’ road. The Haven was one </a:t>
            </a:r>
            <a:r>
              <a:rPr lang="en-GB" dirty="0"/>
              <a:t>of the last stops for </a:t>
            </a:r>
            <a:r>
              <a:rPr lang="en-GB" dirty="0" smtClean="0"/>
              <a:t>sheep on </a:t>
            </a:r>
            <a:r>
              <a:rPr lang="en-GB" dirty="0"/>
              <a:t>their way to </a:t>
            </a:r>
            <a:r>
              <a:rPr lang="en-GB" dirty="0" smtClean="0"/>
              <a:t>Smithfield.  </a:t>
            </a:r>
          </a:p>
          <a:p>
            <a:pPr>
              <a:spcAft>
                <a:spcPts val="600"/>
              </a:spcAft>
            </a:pPr>
            <a:r>
              <a:rPr lang="en-GB" dirty="0" smtClean="0"/>
              <a:t>Maps show The Haven surrounded </a:t>
            </a:r>
            <a:r>
              <a:rPr lang="en-GB" dirty="0"/>
              <a:t>on three sides by </a:t>
            </a:r>
            <a:r>
              <a:rPr lang="en-GB" dirty="0" smtClean="0"/>
              <a:t>roads. A </a:t>
            </a:r>
            <a:r>
              <a:rPr lang="en-GB" dirty="0"/>
              <a:t>fourth </a:t>
            </a:r>
            <a:r>
              <a:rPr lang="en-GB" dirty="0" smtClean="0"/>
              <a:t>runs </a:t>
            </a:r>
            <a:r>
              <a:rPr lang="en-GB" dirty="0"/>
              <a:t>diagonally across it. </a:t>
            </a:r>
          </a:p>
        </p:txBody>
      </p:sp>
      <p:sp>
        <p:nvSpPr>
          <p:cNvPr id="5" name="Freeform 4"/>
          <p:cNvSpPr/>
          <p:nvPr/>
        </p:nvSpPr>
        <p:spPr>
          <a:xfrm>
            <a:off x="4400550" y="3057525"/>
            <a:ext cx="4648200" cy="1190625"/>
          </a:xfrm>
          <a:custGeom>
            <a:avLst/>
            <a:gdLst>
              <a:gd name="connsiteX0" fmla="*/ 0 w 4648200"/>
              <a:gd name="connsiteY0" fmla="*/ 352425 h 1190625"/>
              <a:gd name="connsiteX1" fmla="*/ 1085850 w 4648200"/>
              <a:gd name="connsiteY1" fmla="*/ 171450 h 1190625"/>
              <a:gd name="connsiteX2" fmla="*/ 1666875 w 4648200"/>
              <a:gd name="connsiteY2" fmla="*/ 66675 h 1190625"/>
              <a:gd name="connsiteX3" fmla="*/ 2095500 w 4648200"/>
              <a:gd name="connsiteY3" fmla="*/ 0 h 1190625"/>
              <a:gd name="connsiteX4" fmla="*/ 2238375 w 4648200"/>
              <a:gd name="connsiteY4" fmla="*/ 9525 h 1190625"/>
              <a:gd name="connsiteX5" fmla="*/ 2628900 w 4648200"/>
              <a:gd name="connsiteY5" fmla="*/ 133350 h 1190625"/>
              <a:gd name="connsiteX6" fmla="*/ 3152775 w 4648200"/>
              <a:gd name="connsiteY6" fmla="*/ 419100 h 1190625"/>
              <a:gd name="connsiteX7" fmla="*/ 3648075 w 4648200"/>
              <a:gd name="connsiteY7" fmla="*/ 714375 h 1190625"/>
              <a:gd name="connsiteX8" fmla="*/ 4210050 w 4648200"/>
              <a:gd name="connsiteY8" fmla="*/ 1000125 h 1190625"/>
              <a:gd name="connsiteX9" fmla="*/ 4648200 w 4648200"/>
              <a:gd name="connsiteY9" fmla="*/ 1190625 h 1190625"/>
              <a:gd name="connsiteX10" fmla="*/ 4619625 w 4648200"/>
              <a:gd name="connsiteY10" fmla="*/ 1171575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8200" h="1190625">
                <a:moveTo>
                  <a:pt x="0" y="352425"/>
                </a:moveTo>
                <a:lnTo>
                  <a:pt x="1085850" y="171450"/>
                </a:lnTo>
                <a:lnTo>
                  <a:pt x="1666875" y="66675"/>
                </a:lnTo>
                <a:lnTo>
                  <a:pt x="2095500" y="0"/>
                </a:lnTo>
                <a:lnTo>
                  <a:pt x="2238375" y="9525"/>
                </a:lnTo>
                <a:lnTo>
                  <a:pt x="2628900" y="133350"/>
                </a:lnTo>
                <a:lnTo>
                  <a:pt x="3152775" y="419100"/>
                </a:lnTo>
                <a:lnTo>
                  <a:pt x="3648075" y="714375"/>
                </a:lnTo>
                <a:lnTo>
                  <a:pt x="4210050" y="1000125"/>
                </a:lnTo>
                <a:lnTo>
                  <a:pt x="4648200" y="1190625"/>
                </a:lnTo>
                <a:lnTo>
                  <a:pt x="4619625" y="1171575"/>
                </a:lnTo>
              </a:path>
            </a:pathLst>
          </a:cu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n>
                <a:solidFill>
                  <a:srgbClr val="FF0000"/>
                </a:solidFill>
              </a:ln>
              <a:solidFill>
                <a:srgbClr val="FF0000"/>
              </a:solidFill>
            </a:endParaRPr>
          </a:p>
        </p:txBody>
      </p:sp>
      <p:sp>
        <p:nvSpPr>
          <p:cNvPr id="8" name="Freeform 7"/>
          <p:cNvSpPr/>
          <p:nvPr/>
        </p:nvSpPr>
        <p:spPr>
          <a:xfrm>
            <a:off x="5969000" y="2089150"/>
            <a:ext cx="615950" cy="685800"/>
          </a:xfrm>
          <a:custGeom>
            <a:avLst/>
            <a:gdLst>
              <a:gd name="connsiteX0" fmla="*/ 0 w 615950"/>
              <a:gd name="connsiteY0" fmla="*/ 0 h 685800"/>
              <a:gd name="connsiteX1" fmla="*/ 171450 w 615950"/>
              <a:gd name="connsiteY1" fmla="*/ 50800 h 685800"/>
              <a:gd name="connsiteX2" fmla="*/ 342900 w 615950"/>
              <a:gd name="connsiteY2" fmla="*/ 50800 h 685800"/>
              <a:gd name="connsiteX3" fmla="*/ 488950 w 615950"/>
              <a:gd name="connsiteY3" fmla="*/ 57150 h 685800"/>
              <a:gd name="connsiteX4" fmla="*/ 558800 w 615950"/>
              <a:gd name="connsiteY4" fmla="*/ 44450 h 685800"/>
              <a:gd name="connsiteX5" fmla="*/ 615950 w 615950"/>
              <a:gd name="connsiteY5" fmla="*/ 6350 h 685800"/>
              <a:gd name="connsiteX6" fmla="*/ 558800 w 615950"/>
              <a:gd name="connsiteY6" fmla="*/ 127000 h 685800"/>
              <a:gd name="connsiteX7" fmla="*/ 514350 w 615950"/>
              <a:gd name="connsiteY7" fmla="*/ 279400 h 685800"/>
              <a:gd name="connsiteX8" fmla="*/ 508000 w 615950"/>
              <a:gd name="connsiteY8" fmla="*/ 469900 h 685800"/>
              <a:gd name="connsiteX9" fmla="*/ 488950 w 615950"/>
              <a:gd name="connsiteY9" fmla="*/ 679450 h 685800"/>
              <a:gd name="connsiteX10" fmla="*/ 457200 w 615950"/>
              <a:gd name="connsiteY10" fmla="*/ 685800 h 685800"/>
              <a:gd name="connsiteX11" fmla="*/ 374650 w 615950"/>
              <a:gd name="connsiteY11" fmla="*/ 476250 h 685800"/>
              <a:gd name="connsiteX12" fmla="*/ 247650 w 615950"/>
              <a:gd name="connsiteY12" fmla="*/ 292100 h 685800"/>
              <a:gd name="connsiteX13" fmla="*/ 76200 w 615950"/>
              <a:gd name="connsiteY13" fmla="*/ 88900 h 685800"/>
              <a:gd name="connsiteX14" fmla="*/ 0 w 615950"/>
              <a:gd name="connsiteY14"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5950" h="685800">
                <a:moveTo>
                  <a:pt x="0" y="0"/>
                </a:moveTo>
                <a:lnTo>
                  <a:pt x="171450" y="50800"/>
                </a:lnTo>
                <a:lnTo>
                  <a:pt x="342900" y="50800"/>
                </a:lnTo>
                <a:lnTo>
                  <a:pt x="488950" y="57150"/>
                </a:lnTo>
                <a:lnTo>
                  <a:pt x="558800" y="44450"/>
                </a:lnTo>
                <a:lnTo>
                  <a:pt x="615950" y="6350"/>
                </a:lnTo>
                <a:lnTo>
                  <a:pt x="558800" y="127000"/>
                </a:lnTo>
                <a:lnTo>
                  <a:pt x="514350" y="279400"/>
                </a:lnTo>
                <a:lnTo>
                  <a:pt x="508000" y="469900"/>
                </a:lnTo>
                <a:lnTo>
                  <a:pt x="488950" y="679450"/>
                </a:lnTo>
                <a:lnTo>
                  <a:pt x="457200" y="685800"/>
                </a:lnTo>
                <a:lnTo>
                  <a:pt x="374650" y="476250"/>
                </a:lnTo>
                <a:lnTo>
                  <a:pt x="247650" y="292100"/>
                </a:lnTo>
                <a:lnTo>
                  <a:pt x="76200" y="88900"/>
                </a:lnTo>
                <a:lnTo>
                  <a:pt x="0" y="0"/>
                </a:lnTo>
                <a:close/>
              </a:path>
            </a:pathLst>
          </a:cu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5972671" y="2145933"/>
            <a:ext cx="470413" cy="903829"/>
          </a:xfrm>
          <a:custGeom>
            <a:avLst/>
            <a:gdLst>
              <a:gd name="connsiteX0" fmla="*/ 0 w 470413"/>
              <a:gd name="connsiteY0" fmla="*/ 0 h 903829"/>
              <a:gd name="connsiteX1" fmla="*/ 163852 w 470413"/>
              <a:gd name="connsiteY1" fmla="*/ 179709 h 903829"/>
              <a:gd name="connsiteX2" fmla="*/ 258991 w 470413"/>
              <a:gd name="connsiteY2" fmla="*/ 285420 h 903829"/>
              <a:gd name="connsiteX3" fmla="*/ 354131 w 470413"/>
              <a:gd name="connsiteY3" fmla="*/ 491556 h 903829"/>
              <a:gd name="connsiteX4" fmla="*/ 422843 w 470413"/>
              <a:gd name="connsiteY4" fmla="*/ 597267 h 903829"/>
              <a:gd name="connsiteX5" fmla="*/ 454557 w 470413"/>
              <a:gd name="connsiteY5" fmla="*/ 676550 h 903829"/>
              <a:gd name="connsiteX6" fmla="*/ 470413 w 470413"/>
              <a:gd name="connsiteY6" fmla="*/ 850973 h 903829"/>
              <a:gd name="connsiteX7" fmla="*/ 465128 w 470413"/>
              <a:gd name="connsiteY7" fmla="*/ 887972 h 903829"/>
              <a:gd name="connsiteX8" fmla="*/ 401701 w 470413"/>
              <a:gd name="connsiteY8" fmla="*/ 903829 h 903829"/>
              <a:gd name="connsiteX9" fmla="*/ 385845 w 470413"/>
              <a:gd name="connsiteY9" fmla="*/ 893258 h 903829"/>
              <a:gd name="connsiteX10" fmla="*/ 375274 w 470413"/>
              <a:gd name="connsiteY10" fmla="*/ 729406 h 903829"/>
              <a:gd name="connsiteX11" fmla="*/ 216707 w 470413"/>
              <a:gd name="connsiteY11" fmla="*/ 724120 h 903829"/>
              <a:gd name="connsiteX12" fmla="*/ 211421 w 470413"/>
              <a:gd name="connsiteY12" fmla="*/ 887972 h 903829"/>
              <a:gd name="connsiteX13" fmla="*/ 84568 w 470413"/>
              <a:gd name="connsiteY13" fmla="*/ 898543 h 903829"/>
              <a:gd name="connsiteX14" fmla="*/ 47569 w 470413"/>
              <a:gd name="connsiteY14" fmla="*/ 898543 h 903829"/>
              <a:gd name="connsiteX15" fmla="*/ 63426 w 470413"/>
              <a:gd name="connsiteY15" fmla="*/ 708264 h 903829"/>
              <a:gd name="connsiteX16" fmla="*/ 31713 w 470413"/>
              <a:gd name="connsiteY16" fmla="*/ 697692 h 903829"/>
              <a:gd name="connsiteX17" fmla="*/ 42284 w 470413"/>
              <a:gd name="connsiteY17" fmla="*/ 380559 h 903829"/>
              <a:gd name="connsiteX18" fmla="*/ 0 w 470413"/>
              <a:gd name="connsiteY18" fmla="*/ 0 h 90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0413" h="903829">
                <a:moveTo>
                  <a:pt x="0" y="0"/>
                </a:moveTo>
                <a:lnTo>
                  <a:pt x="163852" y="179709"/>
                </a:lnTo>
                <a:lnTo>
                  <a:pt x="258991" y="285420"/>
                </a:lnTo>
                <a:lnTo>
                  <a:pt x="354131" y="491556"/>
                </a:lnTo>
                <a:lnTo>
                  <a:pt x="422843" y="597267"/>
                </a:lnTo>
                <a:lnTo>
                  <a:pt x="454557" y="676550"/>
                </a:lnTo>
                <a:lnTo>
                  <a:pt x="470413" y="850973"/>
                </a:lnTo>
                <a:lnTo>
                  <a:pt x="465128" y="887972"/>
                </a:lnTo>
                <a:lnTo>
                  <a:pt x="401701" y="903829"/>
                </a:lnTo>
                <a:lnTo>
                  <a:pt x="385845" y="893258"/>
                </a:lnTo>
                <a:lnTo>
                  <a:pt x="375274" y="729406"/>
                </a:lnTo>
                <a:lnTo>
                  <a:pt x="216707" y="724120"/>
                </a:lnTo>
                <a:lnTo>
                  <a:pt x="211421" y="887972"/>
                </a:lnTo>
                <a:lnTo>
                  <a:pt x="84568" y="898543"/>
                </a:lnTo>
                <a:lnTo>
                  <a:pt x="47569" y="898543"/>
                </a:lnTo>
                <a:lnTo>
                  <a:pt x="63426" y="708264"/>
                </a:lnTo>
                <a:lnTo>
                  <a:pt x="31713" y="697692"/>
                </a:lnTo>
                <a:lnTo>
                  <a:pt x="42284" y="380559"/>
                </a:lnTo>
                <a:lnTo>
                  <a:pt x="0" y="0"/>
                </a:lnTo>
                <a:close/>
              </a:path>
            </a:pathLst>
          </a:custGeom>
          <a:solidFill>
            <a:srgbClr val="92D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z</a:t>
            </a:r>
            <a:endParaRPr lang="en-GB" dirty="0"/>
          </a:p>
        </p:txBody>
      </p:sp>
      <p:pic>
        <p:nvPicPr>
          <p:cNvPr id="4" name="Content Placeholder 3" descr="Map 1 Extent of Haven Green plan 1876.jpg"/>
          <p:cNvPicPr>
            <a:picLocks noGrp="1" noChangeAspect="1"/>
          </p:cNvPicPr>
          <p:nvPr>
            <p:ph idx="1"/>
          </p:nvPr>
        </p:nvPicPr>
        <p:blipFill>
          <a:blip r:embed="rId3" cstate="print">
            <a:lum contrast="10000"/>
          </a:blip>
          <a:srcRect l="21326" t="29457" r="16749" b="16499"/>
          <a:stretch>
            <a:fillRect/>
          </a:stretch>
        </p:blipFill>
        <p:spPr>
          <a:xfrm>
            <a:off x="251520" y="548680"/>
            <a:ext cx="4320480" cy="5184576"/>
          </a:xfrm>
          <a:prstGeom prst="rect">
            <a:avLst/>
          </a:prstGeom>
          <a:ln>
            <a:noFill/>
          </a:ln>
          <a:effectLst>
            <a:glow rad="101600">
              <a:srgbClr val="808000">
                <a:alpha val="60000"/>
              </a:srgbClr>
            </a:glow>
            <a:outerShdw blurRad="190500" algn="tl" rotWithShape="0">
              <a:srgbClr val="000000">
                <a:alpha val="70000"/>
              </a:srgbClr>
            </a:outerShdw>
          </a:effectLst>
        </p:spPr>
      </p:pic>
      <p:sp>
        <p:nvSpPr>
          <p:cNvPr id="5" name="Content Placeholder 5"/>
          <p:cNvSpPr txBox="1">
            <a:spLocks/>
          </p:cNvSpPr>
          <p:nvPr/>
        </p:nvSpPr>
        <p:spPr>
          <a:xfrm>
            <a:off x="4788024" y="980728"/>
            <a:ext cx="4176464" cy="5141392"/>
          </a:xfrm>
          <a:prstGeom prst="rect">
            <a:avLst/>
          </a:prstGeom>
        </p:spPr>
        <p:txBody>
          <a:bodyPr vert="horz" lIns="91440" tIns="45720" rIns="91440" bIns="45720" rtlCol="0">
            <a:normAutofit/>
          </a:bodyPr>
          <a:lstStyle/>
          <a:p>
            <a:pPr marL="342900" lvl="0" indent="-342900">
              <a:spcBef>
                <a:spcPct val="20000"/>
              </a:spcBef>
              <a:spcAft>
                <a:spcPts val="600"/>
              </a:spcAft>
              <a:buFont typeface="Arial" pitchFamily="34" charset="0"/>
              <a:buChar char="•"/>
            </a:pPr>
            <a:r>
              <a:rPr lang="en-GB" sz="2400" dirty="0"/>
              <a:t>In 1838 Brunel’s railway </a:t>
            </a:r>
            <a:r>
              <a:rPr lang="en-GB" sz="2400" dirty="0" smtClean="0"/>
              <a:t>built on the </a:t>
            </a:r>
            <a:r>
              <a:rPr lang="en-GB" sz="2400" dirty="0"/>
              <a:t>southern </a:t>
            </a:r>
            <a:r>
              <a:rPr lang="en-GB" sz="2400" dirty="0" smtClean="0"/>
              <a:t>half.</a:t>
            </a:r>
          </a:p>
          <a:p>
            <a:pPr marL="342900" lvl="0" indent="-342900">
              <a:spcBef>
                <a:spcPct val="20000"/>
              </a:spcBef>
              <a:spcAft>
                <a:spcPts val="600"/>
              </a:spcAft>
              <a:buFont typeface="Arial" pitchFamily="34" charset="0"/>
              <a:buChar char="•"/>
            </a:pPr>
            <a:r>
              <a:rPr lang="en-GB" sz="2400" dirty="0" smtClean="0"/>
              <a:t>Ealing Haven Station built  </a:t>
            </a:r>
          </a:p>
          <a:p>
            <a:pPr marL="342900" lvl="0" indent="-342900">
              <a:spcBef>
                <a:spcPct val="20000"/>
              </a:spcBef>
              <a:spcAft>
                <a:spcPts val="600"/>
              </a:spcAft>
              <a:buFont typeface="Arial" pitchFamily="34" charset="0"/>
              <a:buChar char="•"/>
            </a:pPr>
            <a:r>
              <a:rPr lang="en-GB" sz="2400" dirty="0" smtClean="0"/>
              <a:t>1878 Church </a:t>
            </a:r>
            <a:r>
              <a:rPr lang="en-GB" sz="2400" dirty="0"/>
              <a:t>Commissioners </a:t>
            </a:r>
            <a:r>
              <a:rPr lang="en-GB" sz="2400" dirty="0" smtClean="0"/>
              <a:t>handed the Green to Ealing </a:t>
            </a:r>
            <a:r>
              <a:rPr lang="en-GB" sz="2400" dirty="0"/>
              <a:t>Local </a:t>
            </a:r>
            <a:r>
              <a:rPr lang="en-GB" sz="2400" dirty="0" smtClean="0"/>
              <a:t>Board to manage </a:t>
            </a:r>
            <a:r>
              <a:rPr lang="en-GB" sz="2400" dirty="0"/>
              <a:t>it as </a:t>
            </a:r>
            <a:r>
              <a:rPr lang="en-GB" sz="2400" dirty="0" smtClean="0"/>
              <a:t>‘recreation ground’.</a:t>
            </a:r>
          </a:p>
          <a:p>
            <a:pPr marL="342900" lvl="0" indent="-342900">
              <a:spcBef>
                <a:spcPct val="20000"/>
              </a:spcBef>
              <a:spcAft>
                <a:spcPts val="600"/>
              </a:spcAft>
              <a:buFont typeface="Arial" pitchFamily="34" charset="0"/>
              <a:buChar char="•"/>
            </a:pPr>
            <a:r>
              <a:rPr lang="en-GB" sz="2400" dirty="0" smtClean="0"/>
              <a:t>Seats </a:t>
            </a:r>
            <a:r>
              <a:rPr lang="en-GB" sz="2400" dirty="0"/>
              <a:t>were </a:t>
            </a:r>
            <a:r>
              <a:rPr lang="en-GB" sz="2400" dirty="0" smtClean="0"/>
              <a:t>installed and trees planted to </a:t>
            </a:r>
            <a:r>
              <a:rPr lang="en-GB" sz="2400" dirty="0"/>
              <a:t>make ‘this Green a place of pleasant recreation</a:t>
            </a:r>
            <a:r>
              <a:rPr lang="en-GB" sz="2400" dirty="0" smtClean="0"/>
              <a:t>’.</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aven Green (c 1905).jpg"/>
          <p:cNvPicPr>
            <a:picLocks noGrp="1" noChangeAspect="1"/>
          </p:cNvPicPr>
          <p:nvPr>
            <p:ph idx="1"/>
          </p:nvPr>
        </p:nvPicPr>
        <p:blipFill>
          <a:blip r:embed="rId2" cstate="print"/>
          <a:stretch>
            <a:fillRect/>
          </a:stretch>
        </p:blipFill>
        <p:spPr>
          <a:xfrm>
            <a:off x="323527" y="843284"/>
            <a:ext cx="7704857" cy="4807423"/>
          </a:xfrm>
        </p:spPr>
      </p:pic>
      <p:sp>
        <p:nvSpPr>
          <p:cNvPr id="5" name="Title 4"/>
          <p:cNvSpPr>
            <a:spLocks noGrp="1"/>
          </p:cNvSpPr>
          <p:nvPr>
            <p:ph type="title"/>
          </p:nvPr>
        </p:nvSpPr>
        <p:spPr>
          <a:xfrm>
            <a:off x="457200" y="274638"/>
            <a:ext cx="8229600" cy="634082"/>
          </a:xfrm>
        </p:spPr>
        <p:txBody>
          <a:bodyPr>
            <a:normAutofit fontScale="90000"/>
          </a:bodyPr>
          <a:lstStyle/>
          <a:p>
            <a:pPr algn="l"/>
            <a:r>
              <a:rPr lang="en-GB" dirty="0" smtClean="0"/>
              <a:t>Generally, they achieved this</a:t>
            </a:r>
            <a:endParaRPr lang="en-GB"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descr="Scottish dancing on Haven Green.jpg"/>
          <p:cNvPicPr>
            <a:picLocks noGrp="1" noChangeAspect="1"/>
          </p:cNvPicPr>
          <p:nvPr>
            <p:ph idx="1"/>
          </p:nvPr>
        </p:nvPicPr>
        <p:blipFill>
          <a:blip r:embed="rId2" cstate="print"/>
          <a:srcRect t="17500"/>
          <a:stretch>
            <a:fillRect/>
          </a:stretch>
        </p:blipFill>
        <p:spPr>
          <a:xfrm>
            <a:off x="611560" y="260648"/>
            <a:ext cx="6480720" cy="5208824"/>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2"/>
          <p:cNvPicPr>
            <a:picLocks noGrp="1" noChangeAspect="1" noChangeArrowheads="1"/>
          </p:cNvPicPr>
          <p:nvPr>
            <p:ph idx="1"/>
          </p:nvPr>
        </p:nvPicPr>
        <p:blipFill>
          <a:blip r:embed="rId2" cstate="print"/>
          <a:srcRect/>
          <a:stretch>
            <a:fillRect/>
          </a:stretch>
        </p:blipFill>
        <p:spPr bwMode="auto">
          <a:xfrm>
            <a:off x="323528" y="404664"/>
            <a:ext cx="6984776" cy="52418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5" name="Content Placeholder 4"/>
          <p:cNvSpPr>
            <a:spLocks noGrp="1"/>
          </p:cNvSpPr>
          <p:nvPr>
            <p:ph idx="1"/>
          </p:nvPr>
        </p:nvSpPr>
        <p:spPr>
          <a:xfrm>
            <a:off x="4932040" y="620688"/>
            <a:ext cx="4032448" cy="5174035"/>
          </a:xfrm>
        </p:spPr>
        <p:txBody>
          <a:bodyPr>
            <a:normAutofit fontScale="92500" lnSpcReduction="20000"/>
          </a:bodyPr>
          <a:lstStyle/>
          <a:p>
            <a:pPr>
              <a:spcAft>
                <a:spcPts val="600"/>
              </a:spcAft>
            </a:pPr>
            <a:r>
              <a:rPr lang="en-GB" dirty="0"/>
              <a:t>In </a:t>
            </a:r>
            <a:r>
              <a:rPr lang="en-GB" dirty="0" smtClean="0"/>
              <a:t>1968 Haven Green Registered as  Common Land.</a:t>
            </a:r>
          </a:p>
          <a:p>
            <a:pPr>
              <a:spcAft>
                <a:spcPts val="600"/>
              </a:spcAft>
            </a:pPr>
            <a:r>
              <a:rPr lang="en-GB" dirty="0" smtClean="0"/>
              <a:t>In 2009 FoHG made a failed application to register Haven Green a Village Green</a:t>
            </a:r>
          </a:p>
          <a:p>
            <a:pPr>
              <a:spcAft>
                <a:spcPts val="600"/>
              </a:spcAft>
            </a:pPr>
            <a:r>
              <a:rPr lang="en-GB" dirty="0" smtClean="0"/>
              <a:t>2 objections, both by LBE.</a:t>
            </a:r>
          </a:p>
          <a:p>
            <a:pPr>
              <a:spcAft>
                <a:spcPts val="600"/>
              </a:spcAft>
            </a:pPr>
            <a:r>
              <a:rPr lang="en-GB" dirty="0" smtClean="0"/>
              <a:t>Public use was held to be ‘by right’ not ‘as of right’.</a:t>
            </a:r>
            <a:endParaRPr lang="en-GB" dirty="0"/>
          </a:p>
        </p:txBody>
      </p:sp>
      <p:pic>
        <p:nvPicPr>
          <p:cNvPr id="2050" name="Picture 2" descr="C:\Users\Will\Documents\Save Ealing Centre\Haven Green\FOHG\Haven Green - various maps\'Map 2.jpg"/>
          <p:cNvPicPr>
            <a:picLocks noChangeAspect="1" noChangeArrowheads="1"/>
          </p:cNvPicPr>
          <p:nvPr/>
        </p:nvPicPr>
        <p:blipFill>
          <a:blip r:embed="rId2" cstate="print"/>
          <a:srcRect l="24272" t="34650" r="12229" b="10384"/>
          <a:stretch>
            <a:fillRect/>
          </a:stretch>
        </p:blipFill>
        <p:spPr bwMode="auto">
          <a:xfrm>
            <a:off x="179512" y="404664"/>
            <a:ext cx="4536504" cy="5400600"/>
          </a:xfrm>
          <a:prstGeom prst="rect">
            <a:avLst/>
          </a:prstGeom>
          <a:ln>
            <a:solidFill>
              <a:schemeClr val="tx1"/>
            </a:solidFill>
          </a:ln>
        </p:spPr>
        <p:style>
          <a:lnRef idx="2">
            <a:schemeClr val="accent3"/>
          </a:lnRef>
          <a:fillRef idx="1">
            <a:schemeClr val="lt1"/>
          </a:fillRef>
          <a:effectRef idx="0">
            <a:schemeClr val="accent3"/>
          </a:effectRef>
          <a:fontRef idx="minor">
            <a:schemeClr val="dk1"/>
          </a:fontRef>
        </p:style>
      </p:pic>
      <p:sp>
        <p:nvSpPr>
          <p:cNvPr id="7" name="Freeform 6"/>
          <p:cNvSpPr/>
          <p:nvPr/>
        </p:nvSpPr>
        <p:spPr>
          <a:xfrm>
            <a:off x="1475656" y="2204864"/>
            <a:ext cx="1630699" cy="1615923"/>
          </a:xfrm>
          <a:custGeom>
            <a:avLst/>
            <a:gdLst>
              <a:gd name="connsiteX0" fmla="*/ 0 w 1507958"/>
              <a:gd name="connsiteY0" fmla="*/ 21390 h 1524000"/>
              <a:gd name="connsiteX1" fmla="*/ 58821 w 1507958"/>
              <a:gd name="connsiteY1" fmla="*/ 0 h 1524000"/>
              <a:gd name="connsiteX2" fmla="*/ 502652 w 1507958"/>
              <a:gd name="connsiteY2" fmla="*/ 427790 h 1524000"/>
              <a:gd name="connsiteX3" fmla="*/ 898358 w 1507958"/>
              <a:gd name="connsiteY3" fmla="*/ 764674 h 1524000"/>
              <a:gd name="connsiteX4" fmla="*/ 1096210 w 1507958"/>
              <a:gd name="connsiteY4" fmla="*/ 909053 h 1524000"/>
              <a:gd name="connsiteX5" fmla="*/ 1352884 w 1507958"/>
              <a:gd name="connsiteY5" fmla="*/ 1069474 h 1524000"/>
              <a:gd name="connsiteX6" fmla="*/ 1502610 w 1507958"/>
              <a:gd name="connsiteY6" fmla="*/ 1149684 h 1524000"/>
              <a:gd name="connsiteX7" fmla="*/ 1507958 w 1507958"/>
              <a:gd name="connsiteY7" fmla="*/ 1203158 h 1524000"/>
              <a:gd name="connsiteX8" fmla="*/ 1465179 w 1507958"/>
              <a:gd name="connsiteY8" fmla="*/ 1278021 h 1524000"/>
              <a:gd name="connsiteX9" fmla="*/ 165768 w 1507958"/>
              <a:gd name="connsiteY9" fmla="*/ 1524000 h 1524000"/>
              <a:gd name="connsiteX10" fmla="*/ 155074 w 1507958"/>
              <a:gd name="connsiteY10" fmla="*/ 1427748 h 1524000"/>
              <a:gd name="connsiteX11" fmla="*/ 0 w 1507958"/>
              <a:gd name="connsiteY11" fmla="*/ 21390 h 1524000"/>
              <a:gd name="connsiteX0" fmla="*/ 0 w 1507958"/>
              <a:gd name="connsiteY0" fmla="*/ 21390 h 1524000"/>
              <a:gd name="connsiteX1" fmla="*/ 58821 w 1507958"/>
              <a:gd name="connsiteY1" fmla="*/ 0 h 1524000"/>
              <a:gd name="connsiteX2" fmla="*/ 502652 w 1507958"/>
              <a:gd name="connsiteY2" fmla="*/ 427790 h 1524000"/>
              <a:gd name="connsiteX3" fmla="*/ 898358 w 1507958"/>
              <a:gd name="connsiteY3" fmla="*/ 764674 h 1524000"/>
              <a:gd name="connsiteX4" fmla="*/ 1096210 w 1507958"/>
              <a:gd name="connsiteY4" fmla="*/ 909053 h 1524000"/>
              <a:gd name="connsiteX5" fmla="*/ 1352884 w 1507958"/>
              <a:gd name="connsiteY5" fmla="*/ 1069474 h 1524000"/>
              <a:gd name="connsiteX6" fmla="*/ 1502610 w 1507958"/>
              <a:gd name="connsiteY6" fmla="*/ 1149684 h 1524000"/>
              <a:gd name="connsiteX7" fmla="*/ 1507958 w 1507958"/>
              <a:gd name="connsiteY7" fmla="*/ 1203158 h 1524000"/>
              <a:gd name="connsiteX8" fmla="*/ 1465179 w 1507958"/>
              <a:gd name="connsiteY8" fmla="*/ 1278021 h 1524000"/>
              <a:gd name="connsiteX9" fmla="*/ 165768 w 1507958"/>
              <a:gd name="connsiteY9" fmla="*/ 1524000 h 1524000"/>
              <a:gd name="connsiteX10" fmla="*/ 155074 w 1507958"/>
              <a:gd name="connsiteY10" fmla="*/ 1427748 h 1524000"/>
              <a:gd name="connsiteX11" fmla="*/ 6459 w 1507958"/>
              <a:gd name="connsiteY11" fmla="*/ 64010 h 1524000"/>
              <a:gd name="connsiteX12" fmla="*/ 0 w 1507958"/>
              <a:gd name="connsiteY12" fmla="*/ 21390 h 1524000"/>
              <a:gd name="connsiteX0" fmla="*/ 0 w 1507958"/>
              <a:gd name="connsiteY0" fmla="*/ 21390 h 1524000"/>
              <a:gd name="connsiteX1" fmla="*/ 58821 w 1507958"/>
              <a:gd name="connsiteY1" fmla="*/ 0 h 1524000"/>
              <a:gd name="connsiteX2" fmla="*/ 502652 w 1507958"/>
              <a:gd name="connsiteY2" fmla="*/ 427790 h 1524000"/>
              <a:gd name="connsiteX3" fmla="*/ 898358 w 1507958"/>
              <a:gd name="connsiteY3" fmla="*/ 764674 h 1524000"/>
              <a:gd name="connsiteX4" fmla="*/ 1096210 w 1507958"/>
              <a:gd name="connsiteY4" fmla="*/ 909053 h 1524000"/>
              <a:gd name="connsiteX5" fmla="*/ 1352884 w 1507958"/>
              <a:gd name="connsiteY5" fmla="*/ 1069474 h 1524000"/>
              <a:gd name="connsiteX6" fmla="*/ 1502610 w 1507958"/>
              <a:gd name="connsiteY6" fmla="*/ 1149684 h 1524000"/>
              <a:gd name="connsiteX7" fmla="*/ 1507958 w 1507958"/>
              <a:gd name="connsiteY7" fmla="*/ 1203158 h 1524000"/>
              <a:gd name="connsiteX8" fmla="*/ 1465179 w 1507958"/>
              <a:gd name="connsiteY8" fmla="*/ 1278021 h 1524000"/>
              <a:gd name="connsiteX9" fmla="*/ 165768 w 1507958"/>
              <a:gd name="connsiteY9" fmla="*/ 1524000 h 1524000"/>
              <a:gd name="connsiteX10" fmla="*/ 155074 w 1507958"/>
              <a:gd name="connsiteY10" fmla="*/ 1427748 h 1524000"/>
              <a:gd name="connsiteX11" fmla="*/ 6459 w 1507958"/>
              <a:gd name="connsiteY11" fmla="*/ 64010 h 1524000"/>
              <a:gd name="connsiteX12" fmla="*/ 0 w 1507958"/>
              <a:gd name="connsiteY12" fmla="*/ 21390 h 1524000"/>
              <a:gd name="connsiteX13" fmla="*/ 20039 w 1507958"/>
              <a:gd name="connsiteY13" fmla="*/ 636 h 1524000"/>
              <a:gd name="connsiteX0" fmla="*/ 0 w 1507958"/>
              <a:gd name="connsiteY0" fmla="*/ 20754 h 1523364"/>
              <a:gd name="connsiteX1" fmla="*/ 62039 w 1507958"/>
              <a:gd name="connsiteY1" fmla="*/ 22139 h 1523364"/>
              <a:gd name="connsiteX2" fmla="*/ 502652 w 1507958"/>
              <a:gd name="connsiteY2" fmla="*/ 427154 h 1523364"/>
              <a:gd name="connsiteX3" fmla="*/ 898358 w 1507958"/>
              <a:gd name="connsiteY3" fmla="*/ 764038 h 1523364"/>
              <a:gd name="connsiteX4" fmla="*/ 1096210 w 1507958"/>
              <a:gd name="connsiteY4" fmla="*/ 908417 h 1523364"/>
              <a:gd name="connsiteX5" fmla="*/ 1352884 w 1507958"/>
              <a:gd name="connsiteY5" fmla="*/ 1068838 h 1523364"/>
              <a:gd name="connsiteX6" fmla="*/ 1502610 w 1507958"/>
              <a:gd name="connsiteY6" fmla="*/ 1149048 h 1523364"/>
              <a:gd name="connsiteX7" fmla="*/ 1507958 w 1507958"/>
              <a:gd name="connsiteY7" fmla="*/ 1202522 h 1523364"/>
              <a:gd name="connsiteX8" fmla="*/ 1465179 w 1507958"/>
              <a:gd name="connsiteY8" fmla="*/ 1277385 h 1523364"/>
              <a:gd name="connsiteX9" fmla="*/ 165768 w 1507958"/>
              <a:gd name="connsiteY9" fmla="*/ 1523364 h 1523364"/>
              <a:gd name="connsiteX10" fmla="*/ 155074 w 1507958"/>
              <a:gd name="connsiteY10" fmla="*/ 1427112 h 1523364"/>
              <a:gd name="connsiteX11" fmla="*/ 6459 w 1507958"/>
              <a:gd name="connsiteY11" fmla="*/ 63374 h 1523364"/>
              <a:gd name="connsiteX12" fmla="*/ 0 w 1507958"/>
              <a:gd name="connsiteY12" fmla="*/ 20754 h 1523364"/>
              <a:gd name="connsiteX13" fmla="*/ 20039 w 1507958"/>
              <a:gd name="connsiteY13" fmla="*/ 0 h 1523364"/>
              <a:gd name="connsiteX14" fmla="*/ 0 w 1507958"/>
              <a:gd name="connsiteY14" fmla="*/ 20754 h 152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7958" h="1523364">
                <a:moveTo>
                  <a:pt x="0" y="20754"/>
                </a:moveTo>
                <a:lnTo>
                  <a:pt x="62039" y="22139"/>
                </a:lnTo>
                <a:lnTo>
                  <a:pt x="502652" y="427154"/>
                </a:lnTo>
                <a:lnTo>
                  <a:pt x="898358" y="764038"/>
                </a:lnTo>
                <a:lnTo>
                  <a:pt x="1096210" y="908417"/>
                </a:lnTo>
                <a:lnTo>
                  <a:pt x="1352884" y="1068838"/>
                </a:lnTo>
                <a:lnTo>
                  <a:pt x="1502610" y="1149048"/>
                </a:lnTo>
                <a:lnTo>
                  <a:pt x="1507958" y="1202522"/>
                </a:lnTo>
                <a:lnTo>
                  <a:pt x="1465179" y="1277385"/>
                </a:lnTo>
                <a:lnTo>
                  <a:pt x="165768" y="1523364"/>
                </a:lnTo>
                <a:lnTo>
                  <a:pt x="155074" y="1427112"/>
                </a:lnTo>
                <a:lnTo>
                  <a:pt x="6459" y="63374"/>
                </a:lnTo>
                <a:lnTo>
                  <a:pt x="0" y="20754"/>
                </a:lnTo>
                <a:cubicBezTo>
                  <a:pt x="2263" y="10192"/>
                  <a:pt x="15864" y="4324"/>
                  <a:pt x="20039" y="0"/>
                </a:cubicBezTo>
                <a:lnTo>
                  <a:pt x="0" y="20754"/>
                </a:lnTo>
                <a:close/>
              </a:path>
            </a:pathLst>
          </a:custGeom>
          <a:solidFill>
            <a:srgbClr val="92D050">
              <a:alpha val="23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1763688" y="1628800"/>
            <a:ext cx="1840590" cy="1637406"/>
          </a:xfrm>
          <a:custGeom>
            <a:avLst/>
            <a:gdLst>
              <a:gd name="connsiteX0" fmla="*/ 22634 w 1702051"/>
              <a:gd name="connsiteY0" fmla="*/ 371192 h 1543616"/>
              <a:gd name="connsiteX1" fmla="*/ 22634 w 1702051"/>
              <a:gd name="connsiteY1" fmla="*/ 371192 h 1543616"/>
              <a:gd name="connsiteX2" fmla="*/ 556788 w 1702051"/>
              <a:gd name="connsiteY2" fmla="*/ 117695 h 1543616"/>
              <a:gd name="connsiteX3" fmla="*/ 783125 w 1702051"/>
              <a:gd name="connsiteY3" fmla="*/ 40741 h 1543616"/>
              <a:gd name="connsiteX4" fmla="*/ 1099996 w 1702051"/>
              <a:gd name="connsiteY4" fmla="*/ 0 h 1543616"/>
              <a:gd name="connsiteX5" fmla="*/ 1348966 w 1702051"/>
              <a:gd name="connsiteY5" fmla="*/ 22634 h 1543616"/>
              <a:gd name="connsiteX6" fmla="*/ 1480241 w 1702051"/>
              <a:gd name="connsiteY6" fmla="*/ 104115 h 1543616"/>
              <a:gd name="connsiteX7" fmla="*/ 1597937 w 1702051"/>
              <a:gd name="connsiteY7" fmla="*/ 212757 h 1543616"/>
              <a:gd name="connsiteX8" fmla="*/ 1679418 w 1702051"/>
              <a:gd name="connsiteY8" fmla="*/ 344032 h 1543616"/>
              <a:gd name="connsiteX9" fmla="*/ 1688471 w 1702051"/>
              <a:gd name="connsiteY9" fmla="*/ 398353 h 1543616"/>
              <a:gd name="connsiteX10" fmla="*/ 1570776 w 1702051"/>
              <a:gd name="connsiteY10" fmla="*/ 502468 h 1543616"/>
              <a:gd name="connsiteX11" fmla="*/ 1588883 w 1702051"/>
              <a:gd name="connsiteY11" fmla="*/ 538682 h 1543616"/>
              <a:gd name="connsiteX12" fmla="*/ 1611517 w 1702051"/>
              <a:gd name="connsiteY12" fmla="*/ 547735 h 1543616"/>
              <a:gd name="connsiteX13" fmla="*/ 1670364 w 1702051"/>
              <a:gd name="connsiteY13" fmla="*/ 552262 h 1543616"/>
              <a:gd name="connsiteX14" fmla="*/ 1702051 w 1702051"/>
              <a:gd name="connsiteY14" fmla="*/ 565842 h 1543616"/>
              <a:gd name="connsiteX15" fmla="*/ 1697525 w 1702051"/>
              <a:gd name="connsiteY15" fmla="*/ 774072 h 1543616"/>
              <a:gd name="connsiteX16" fmla="*/ 1679418 w 1702051"/>
              <a:gd name="connsiteY16" fmla="*/ 814812 h 1543616"/>
              <a:gd name="connsiteX17" fmla="*/ 1665837 w 1702051"/>
              <a:gd name="connsiteY17" fmla="*/ 927981 h 1543616"/>
              <a:gd name="connsiteX18" fmla="*/ 1661311 w 1702051"/>
              <a:gd name="connsiteY18" fmla="*/ 1299173 h 1543616"/>
              <a:gd name="connsiteX19" fmla="*/ 1625097 w 1702051"/>
              <a:gd name="connsiteY19" fmla="*/ 1312753 h 1543616"/>
              <a:gd name="connsiteX20" fmla="*/ 1625097 w 1702051"/>
              <a:gd name="connsiteY20" fmla="*/ 1312753 h 1543616"/>
              <a:gd name="connsiteX21" fmla="*/ 1588883 w 1702051"/>
              <a:gd name="connsiteY21" fmla="*/ 1353493 h 1543616"/>
              <a:gd name="connsiteX22" fmla="*/ 1597937 w 1702051"/>
              <a:gd name="connsiteY22" fmla="*/ 1493822 h 1543616"/>
              <a:gd name="connsiteX23" fmla="*/ 1575303 w 1702051"/>
              <a:gd name="connsiteY23" fmla="*/ 1534563 h 1543616"/>
              <a:gd name="connsiteX24" fmla="*/ 1534562 w 1702051"/>
              <a:gd name="connsiteY24" fmla="*/ 1543616 h 1543616"/>
              <a:gd name="connsiteX25" fmla="*/ 1403287 w 1702051"/>
              <a:gd name="connsiteY25" fmla="*/ 1484769 h 1543616"/>
              <a:gd name="connsiteX26" fmla="*/ 1244851 w 1702051"/>
              <a:gd name="connsiteY26" fmla="*/ 1398761 h 1543616"/>
              <a:gd name="connsiteX27" fmla="*/ 1158843 w 1702051"/>
              <a:gd name="connsiteY27" fmla="*/ 1348967 h 1543616"/>
              <a:gd name="connsiteX28" fmla="*/ 1122630 w 1702051"/>
              <a:gd name="connsiteY28" fmla="*/ 1367074 h 1543616"/>
              <a:gd name="connsiteX29" fmla="*/ 1081889 w 1702051"/>
              <a:gd name="connsiteY29" fmla="*/ 1394234 h 1543616"/>
              <a:gd name="connsiteX30" fmla="*/ 932507 w 1702051"/>
              <a:gd name="connsiteY30" fmla="*/ 1281066 h 1543616"/>
              <a:gd name="connsiteX31" fmla="*/ 701643 w 1702051"/>
              <a:gd name="connsiteY31" fmla="*/ 1118103 h 1543616"/>
              <a:gd name="connsiteX32" fmla="*/ 488887 w 1702051"/>
              <a:gd name="connsiteY32" fmla="*/ 927981 h 1543616"/>
              <a:gd name="connsiteX33" fmla="*/ 325925 w 1702051"/>
              <a:gd name="connsiteY33" fmla="*/ 774072 h 1543616"/>
              <a:gd name="connsiteX34" fmla="*/ 194649 w 1702051"/>
              <a:gd name="connsiteY34" fmla="*/ 651850 h 1543616"/>
              <a:gd name="connsiteX35" fmla="*/ 0 w 1702051"/>
              <a:gd name="connsiteY35" fmla="*/ 506994 h 1543616"/>
              <a:gd name="connsiteX36" fmla="*/ 0 w 1702051"/>
              <a:gd name="connsiteY36" fmla="*/ 466254 h 154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702051" h="1543616">
                <a:moveTo>
                  <a:pt x="22634" y="371192"/>
                </a:moveTo>
                <a:lnTo>
                  <a:pt x="22634" y="371192"/>
                </a:lnTo>
                <a:lnTo>
                  <a:pt x="556788" y="117695"/>
                </a:lnTo>
                <a:lnTo>
                  <a:pt x="783125" y="40741"/>
                </a:lnTo>
                <a:lnTo>
                  <a:pt x="1099996" y="0"/>
                </a:lnTo>
                <a:lnTo>
                  <a:pt x="1348966" y="22634"/>
                </a:lnTo>
                <a:lnTo>
                  <a:pt x="1480241" y="104115"/>
                </a:lnTo>
                <a:lnTo>
                  <a:pt x="1597937" y="212757"/>
                </a:lnTo>
                <a:lnTo>
                  <a:pt x="1679418" y="344032"/>
                </a:lnTo>
                <a:lnTo>
                  <a:pt x="1688471" y="398353"/>
                </a:lnTo>
                <a:lnTo>
                  <a:pt x="1570776" y="502468"/>
                </a:lnTo>
                <a:lnTo>
                  <a:pt x="1588883" y="538682"/>
                </a:lnTo>
                <a:lnTo>
                  <a:pt x="1611517" y="547735"/>
                </a:lnTo>
                <a:lnTo>
                  <a:pt x="1670364" y="552262"/>
                </a:lnTo>
                <a:lnTo>
                  <a:pt x="1702051" y="565842"/>
                </a:lnTo>
                <a:cubicBezTo>
                  <a:pt x="1700542" y="635252"/>
                  <a:pt x="1699034" y="704662"/>
                  <a:pt x="1697525" y="774072"/>
                </a:cubicBezTo>
                <a:lnTo>
                  <a:pt x="1679418" y="814812"/>
                </a:lnTo>
                <a:lnTo>
                  <a:pt x="1665837" y="927981"/>
                </a:lnTo>
                <a:cubicBezTo>
                  <a:pt x="1664328" y="1051712"/>
                  <a:pt x="1662820" y="1175442"/>
                  <a:pt x="1661311" y="1299173"/>
                </a:cubicBezTo>
                <a:lnTo>
                  <a:pt x="1625097" y="1312753"/>
                </a:lnTo>
                <a:lnTo>
                  <a:pt x="1625097" y="1312753"/>
                </a:lnTo>
                <a:lnTo>
                  <a:pt x="1588883" y="1353493"/>
                </a:lnTo>
                <a:lnTo>
                  <a:pt x="1597937" y="1493822"/>
                </a:lnTo>
                <a:lnTo>
                  <a:pt x="1575303" y="1534563"/>
                </a:lnTo>
                <a:lnTo>
                  <a:pt x="1534562" y="1543616"/>
                </a:lnTo>
                <a:lnTo>
                  <a:pt x="1403287" y="1484769"/>
                </a:lnTo>
                <a:lnTo>
                  <a:pt x="1244851" y="1398761"/>
                </a:lnTo>
                <a:lnTo>
                  <a:pt x="1158843" y="1348967"/>
                </a:lnTo>
                <a:lnTo>
                  <a:pt x="1122630" y="1367074"/>
                </a:lnTo>
                <a:lnTo>
                  <a:pt x="1081889" y="1394234"/>
                </a:lnTo>
                <a:lnTo>
                  <a:pt x="932507" y="1281066"/>
                </a:lnTo>
                <a:lnTo>
                  <a:pt x="701643" y="1118103"/>
                </a:lnTo>
                <a:lnTo>
                  <a:pt x="488887" y="927981"/>
                </a:lnTo>
                <a:lnTo>
                  <a:pt x="325925" y="774072"/>
                </a:lnTo>
                <a:lnTo>
                  <a:pt x="194649" y="651850"/>
                </a:lnTo>
                <a:lnTo>
                  <a:pt x="0" y="506994"/>
                </a:lnTo>
                <a:lnTo>
                  <a:pt x="0" y="466254"/>
                </a:lnTo>
              </a:path>
            </a:pathLst>
          </a:custGeom>
          <a:solidFill>
            <a:srgbClr val="92D050">
              <a:alpha val="23000"/>
            </a:srgbClr>
          </a:solidFill>
          <a:ln w="254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Freeform 10"/>
          <p:cNvSpPr/>
          <p:nvPr/>
        </p:nvSpPr>
        <p:spPr>
          <a:xfrm>
            <a:off x="2980108" y="3149986"/>
            <a:ext cx="511091" cy="267714"/>
          </a:xfrm>
          <a:custGeom>
            <a:avLst/>
            <a:gdLst>
              <a:gd name="connsiteX0" fmla="*/ 0 w 511091"/>
              <a:gd name="connsiteY0" fmla="*/ 6954 h 267714"/>
              <a:gd name="connsiteX1" fmla="*/ 52152 w 511091"/>
              <a:gd name="connsiteY1" fmla="*/ 0 h 267714"/>
              <a:gd name="connsiteX2" fmla="*/ 166887 w 511091"/>
              <a:gd name="connsiteY2" fmla="*/ 76490 h 267714"/>
              <a:gd name="connsiteX3" fmla="*/ 333773 w 511091"/>
              <a:gd name="connsiteY3" fmla="*/ 163410 h 267714"/>
              <a:gd name="connsiteX4" fmla="*/ 413740 w 511091"/>
              <a:gd name="connsiteY4" fmla="*/ 180794 h 267714"/>
              <a:gd name="connsiteX5" fmla="*/ 511091 w 511091"/>
              <a:gd name="connsiteY5" fmla="*/ 215562 h 267714"/>
              <a:gd name="connsiteX6" fmla="*/ 507614 w 511091"/>
              <a:gd name="connsiteY6" fmla="*/ 239900 h 267714"/>
              <a:gd name="connsiteX7" fmla="*/ 497183 w 511091"/>
              <a:gd name="connsiteY7" fmla="*/ 264238 h 267714"/>
              <a:gd name="connsiteX8" fmla="*/ 465892 w 511091"/>
              <a:gd name="connsiteY8" fmla="*/ 267714 h 267714"/>
              <a:gd name="connsiteX9" fmla="*/ 378972 w 511091"/>
              <a:gd name="connsiteY9" fmla="*/ 246854 h 267714"/>
              <a:gd name="connsiteX10" fmla="*/ 264237 w 511091"/>
              <a:gd name="connsiteY10" fmla="*/ 198178 h 267714"/>
              <a:gd name="connsiteX11" fmla="*/ 166887 w 511091"/>
              <a:gd name="connsiteY11" fmla="*/ 146026 h 267714"/>
              <a:gd name="connsiteX12" fmla="*/ 69536 w 511091"/>
              <a:gd name="connsiteY12" fmla="*/ 86920 h 267714"/>
              <a:gd name="connsiteX13" fmla="*/ 38245 w 511091"/>
              <a:gd name="connsiteY13" fmla="*/ 59106 h 267714"/>
              <a:gd name="connsiteX14" fmla="*/ 0 w 511091"/>
              <a:gd name="connsiteY14" fmla="*/ 6954 h 26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1091" h="267714">
                <a:moveTo>
                  <a:pt x="0" y="6954"/>
                </a:moveTo>
                <a:lnTo>
                  <a:pt x="52152" y="0"/>
                </a:lnTo>
                <a:lnTo>
                  <a:pt x="166887" y="76490"/>
                </a:lnTo>
                <a:lnTo>
                  <a:pt x="333773" y="163410"/>
                </a:lnTo>
                <a:lnTo>
                  <a:pt x="413740" y="180794"/>
                </a:lnTo>
                <a:lnTo>
                  <a:pt x="511091" y="215562"/>
                </a:lnTo>
                <a:lnTo>
                  <a:pt x="507614" y="239900"/>
                </a:lnTo>
                <a:lnTo>
                  <a:pt x="497183" y="264238"/>
                </a:lnTo>
                <a:lnTo>
                  <a:pt x="465892" y="267714"/>
                </a:lnTo>
                <a:lnTo>
                  <a:pt x="378972" y="246854"/>
                </a:lnTo>
                <a:lnTo>
                  <a:pt x="264237" y="198178"/>
                </a:lnTo>
                <a:lnTo>
                  <a:pt x="166887" y="146026"/>
                </a:lnTo>
                <a:lnTo>
                  <a:pt x="69536" y="86920"/>
                </a:lnTo>
                <a:lnTo>
                  <a:pt x="38245" y="59106"/>
                </a:lnTo>
                <a:lnTo>
                  <a:pt x="0" y="6954"/>
                </a:lnTo>
                <a:close/>
              </a:path>
            </a:pathLst>
          </a:custGeom>
          <a:solidFill>
            <a:srgbClr val="92D050">
              <a:alpha val="23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179512" y="908720"/>
            <a:ext cx="3456384" cy="5577483"/>
          </a:xfrm>
        </p:spPr>
        <p:txBody>
          <a:bodyPr>
            <a:normAutofit fontScale="85000" lnSpcReduction="20000"/>
          </a:bodyPr>
          <a:lstStyle/>
          <a:p>
            <a:pPr lvl="0">
              <a:spcAft>
                <a:spcPts val="600"/>
              </a:spcAft>
            </a:pPr>
            <a:r>
              <a:rPr lang="en-GB" sz="2400" dirty="0" smtClean="0"/>
              <a:t>There have always been tensions about the use of the Green. </a:t>
            </a:r>
          </a:p>
          <a:p>
            <a:pPr lvl="0">
              <a:spcAft>
                <a:spcPts val="600"/>
              </a:spcAft>
            </a:pPr>
            <a:r>
              <a:rPr lang="en-GB" sz="2400" dirty="0" smtClean="0"/>
              <a:t>Fred Perry’s father wrote in 1923: </a:t>
            </a:r>
          </a:p>
          <a:p>
            <a:pPr lvl="0">
              <a:spcAft>
                <a:spcPts val="600"/>
              </a:spcAft>
              <a:buNone/>
            </a:pPr>
            <a:r>
              <a:rPr lang="en-GB" sz="2400" dirty="0"/>
              <a:t>	</a:t>
            </a:r>
            <a:r>
              <a:rPr lang="en-GB" sz="2400" dirty="0" smtClean="0"/>
              <a:t>‘</a:t>
            </a:r>
            <a:r>
              <a:rPr lang="en-GB" sz="2400" i="1" dirty="0" smtClean="0"/>
              <a:t>I regret that the Town Council have thought it desirable to destroy partially the beauties of Haven Green by removing the fine row of trees and have also encroached upon the Green in order to undertake the widening of the road.</a:t>
            </a:r>
          </a:p>
          <a:p>
            <a:pPr>
              <a:spcAft>
                <a:spcPts val="600"/>
              </a:spcAft>
            </a:pPr>
            <a:r>
              <a:rPr lang="en-GB" sz="2400" dirty="0" smtClean="0"/>
              <a:t>Since 1967 threats to the Common Land have grown.</a:t>
            </a:r>
          </a:p>
          <a:p>
            <a:pPr>
              <a:spcAft>
                <a:spcPts val="600"/>
              </a:spcAft>
            </a:pPr>
            <a:r>
              <a:rPr lang="en-GB" sz="2400" dirty="0" smtClean="0"/>
              <a:t>A bus station planning application was defeated ... </a:t>
            </a:r>
          </a:p>
        </p:txBody>
      </p:sp>
      <p:pic>
        <p:nvPicPr>
          <p:cNvPr id="5" name="Picture 2"/>
          <p:cNvPicPr>
            <a:picLocks noChangeAspect="1" noChangeArrowheads="1"/>
          </p:cNvPicPr>
          <p:nvPr/>
        </p:nvPicPr>
        <p:blipFill>
          <a:blip r:embed="rId2" cstate="print"/>
          <a:srcRect r="2068" b="6714"/>
          <a:stretch>
            <a:fillRect/>
          </a:stretch>
        </p:blipFill>
        <p:spPr bwMode="auto">
          <a:xfrm>
            <a:off x="3635896" y="404664"/>
            <a:ext cx="5328592" cy="4968552"/>
          </a:xfrm>
          <a:prstGeom prst="rect">
            <a:avLst/>
          </a:prstGeom>
          <a:noFill/>
          <a:ln w="9525">
            <a:solidFill>
              <a:schemeClr val="accent4">
                <a:lumMod val="75000"/>
              </a:schemeClr>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677</TotalTime>
  <Words>400</Words>
  <Application>Microsoft Office PowerPoint</Application>
  <PresentationFormat>On-screen Show (4:3)</PresentationFormat>
  <Paragraphs>55</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Slide 1</vt:lpstr>
      <vt:lpstr>FOHG  Formed 2011</vt:lpstr>
      <vt:lpstr>Slide 3</vt:lpstr>
      <vt:lpstr>z</vt:lpstr>
      <vt:lpstr>Generally, they achieved this</vt:lpstr>
      <vt:lpstr>Slide 6</vt:lpstr>
      <vt:lpstr>Slide 7</vt:lpstr>
      <vt:lpstr>Slide 8</vt:lpstr>
      <vt:lpstr>Slide 9</vt:lpstr>
      <vt:lpstr>... but land has been lost to a bus layby ...</vt:lpstr>
      <vt:lpstr>... an electricity substation ...</vt:lpstr>
      <vt:lpstr>... a cycle hub for Ealing Broadway Station ...</vt:lpstr>
      <vt:lpstr>... and stands for 110 bikes ...</vt:lpstr>
      <vt:lpstr>... while bus stops cause grass erosion</vt:lpstr>
      <vt:lpstr>Crossrail will intensify the pressures</vt:lpstr>
      <vt:lpstr>PINS Inquiry in September 2014</vt:lpstr>
      <vt:lpstr>Slide 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Will</dc:creator>
  <cp:lastModifiedBy>Will</cp:lastModifiedBy>
  <cp:revision>76</cp:revision>
  <dcterms:created xsi:type="dcterms:W3CDTF">2014-07-06T12:49:19Z</dcterms:created>
  <dcterms:modified xsi:type="dcterms:W3CDTF">2014-07-07T21:51:14Z</dcterms:modified>
</cp:coreProperties>
</file>