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23" r:id="rId2"/>
    <p:sldMasterId id="2147483735" r:id="rId3"/>
    <p:sldMasterId id="2147483747" r:id="rId4"/>
    <p:sldMasterId id="2147483807" r:id="rId5"/>
    <p:sldMasterId id="2147483819" r:id="rId6"/>
    <p:sldMasterId id="2147483831" r:id="rId7"/>
    <p:sldMasterId id="2147483843" r:id="rId8"/>
    <p:sldMasterId id="2147483855" r:id="rId9"/>
    <p:sldMasterId id="2147483867" r:id="rId10"/>
  </p:sldMasterIdLst>
  <p:notesMasterIdLst>
    <p:notesMasterId r:id="rId31"/>
  </p:notesMasterIdLst>
  <p:handoutMasterIdLst>
    <p:handoutMasterId r:id="rId32"/>
  </p:handoutMasterIdLst>
  <p:sldIdLst>
    <p:sldId id="266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9" r:id="rId20"/>
    <p:sldId id="277" r:id="rId21"/>
    <p:sldId id="278" r:id="rId22"/>
    <p:sldId id="281" r:id="rId23"/>
    <p:sldId id="282" r:id="rId24"/>
    <p:sldId id="283" r:id="rId25"/>
    <p:sldId id="289" r:id="rId26"/>
    <p:sldId id="288" r:id="rId27"/>
    <p:sldId id="286" r:id="rId28"/>
    <p:sldId id="290" r:id="rId29"/>
    <p:sldId id="287" r:id="rId30"/>
  </p:sldIdLst>
  <p:sldSz cx="9144000" cy="6858000" type="screen4x3"/>
  <p:notesSz cx="6735763" cy="9866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D94027-022E-4AC0-BCB2-0C22E3799D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691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C13D83-45BE-4233-B5A6-1F9B421E936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061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13D83-45BE-4233-B5A6-1F9B421E9364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803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13D83-45BE-4233-B5A6-1F9B421E9364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803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13D83-45BE-4233-B5A6-1F9B421E9364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803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13D83-45BE-4233-B5A6-1F9B421E9364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803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13D83-45BE-4233-B5A6-1F9B421E9364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803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13D83-45BE-4233-B5A6-1F9B421E9364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80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755650" y="1989138"/>
            <a:ext cx="7924800" cy="554037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042988" y="594995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04813"/>
            <a:ext cx="7623175" cy="936625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989138"/>
            <a:ext cx="7632700" cy="3600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897D-A8B1-44EF-9F96-DD0182962FA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90214143"/>
      </p:ext>
    </p:extLst>
  </p:cSld>
  <p:clrMapOvr>
    <a:masterClrMapping/>
  </p:clrMapOvr>
  <p:transition spd="slow" advClick="0" advTm="10000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A0872-65AE-42BF-8EEC-4E5AC43922D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15218141"/>
      </p:ext>
    </p:extLst>
  </p:cSld>
  <p:clrMapOvr>
    <a:masterClrMapping/>
  </p:clrMapOvr>
  <p:transition spd="slow" advClick="0" advTm="10000">
    <p:pull dir="r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755650" y="1989138"/>
            <a:ext cx="7924800" cy="554037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042988" y="594995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04813"/>
            <a:ext cx="7623175" cy="936625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989138"/>
            <a:ext cx="7632700" cy="3600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897D-A8B1-44EF-9F96-DD0182962FA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72157"/>
      </p:ext>
    </p:extLst>
  </p:cSld>
  <p:clrMapOvr>
    <a:masterClrMapping/>
  </p:clrMapOvr>
  <p:transition spd="slow" advClick="0" advTm="10000">
    <p:pull dir="r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76872"/>
            <a:ext cx="8218487" cy="38544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B2D2C-7DB5-493A-89CF-06AB34E48DA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 descr="U:\Shared documents\OSS Rebrand January 2013\Logos\Open Spaces RGB H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210194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77991"/>
      </p:ext>
    </p:extLst>
  </p:cSld>
  <p:clrMapOvr>
    <a:masterClrMapping/>
  </p:clrMapOvr>
  <p:transition spd="slow" advClick="0" advTm="10000">
    <p:pull dir="r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AAABD-5936-4A59-9B8A-B7FD4F73CED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72055"/>
      </p:ext>
    </p:extLst>
  </p:cSld>
  <p:clrMapOvr>
    <a:masterClrMapping/>
  </p:clrMapOvr>
  <p:transition spd="slow" advClick="0" advTm="10000">
    <p:pull dir="r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2250" cy="385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2276475"/>
            <a:ext cx="4033837" cy="385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5450D-0249-4992-B903-735E95494DC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11048"/>
      </p:ext>
    </p:extLst>
  </p:cSld>
  <p:clrMapOvr>
    <a:masterClrMapping/>
  </p:clrMapOvr>
  <p:transition spd="slow" advClick="0" advTm="10000">
    <p:pull dir="r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86740-FF4D-4B26-82F7-BD5E7788277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71407"/>
      </p:ext>
    </p:extLst>
  </p:cSld>
  <p:clrMapOvr>
    <a:masterClrMapping/>
  </p:clrMapOvr>
  <p:transition spd="slow" advClick="0" advTm="10000">
    <p:pull dir="r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A1AC-9985-4210-AF60-E7DDE6EFCFC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45579"/>
      </p:ext>
    </p:extLst>
  </p:cSld>
  <p:clrMapOvr>
    <a:masterClrMapping/>
  </p:clrMapOvr>
  <p:transition spd="slow" advClick="0" advTm="10000">
    <p:pull dir="r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75824-530B-41C5-93D4-3908B67C20F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70451"/>
      </p:ext>
    </p:extLst>
  </p:cSld>
  <p:clrMapOvr>
    <a:masterClrMapping/>
  </p:clrMapOvr>
  <p:transition spd="slow" advClick="0" advTm="10000">
    <p:pull dir="r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A68BB-4099-49F2-9AB8-D6E5A4E6454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81983"/>
      </p:ext>
    </p:extLst>
  </p:cSld>
  <p:clrMapOvr>
    <a:masterClrMapping/>
  </p:clrMapOvr>
  <p:transition spd="slow" advClick="0" advTm="10000">
    <p:pull dir="r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3FA20-D1CD-4380-A4EA-64EF5835DDD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24059"/>
      </p:ext>
    </p:extLst>
  </p:cSld>
  <p:clrMapOvr>
    <a:masterClrMapping/>
  </p:clrMapOvr>
  <p:transition spd="slow" advClick="0" advTm="10000">
    <p:pull dir="r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A0872-65AE-42BF-8EEC-4E5AC43922D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80044"/>
      </p:ext>
    </p:extLst>
  </p:cSld>
  <p:clrMapOvr>
    <a:masterClrMapping/>
  </p:clrMapOvr>
  <p:transition spd="slow" advClick="0" advTm="10000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620713"/>
            <a:ext cx="2054225" cy="5510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620713"/>
            <a:ext cx="6011862" cy="5510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65728-638E-4953-ADF7-06EE923B3D3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6041082"/>
      </p:ext>
    </p:extLst>
  </p:cSld>
  <p:clrMapOvr>
    <a:masterClrMapping/>
  </p:clrMapOvr>
  <p:transition spd="slow" advClick="0" advTm="10000">
    <p:pull dir="r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620713"/>
            <a:ext cx="2054225" cy="5510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620713"/>
            <a:ext cx="6011862" cy="5510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65728-638E-4953-ADF7-06EE923B3D3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31701"/>
      </p:ext>
    </p:extLst>
  </p:cSld>
  <p:clrMapOvr>
    <a:masterClrMapping/>
  </p:clrMapOvr>
  <p:transition spd="slow" advClick="0" advTm="10000"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755650" y="1989138"/>
            <a:ext cx="7924800" cy="554037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042988" y="594995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04813"/>
            <a:ext cx="7623175" cy="936625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989138"/>
            <a:ext cx="7632700" cy="3600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DFFC0-AEB1-4B16-A9A1-75CE4974027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1589012"/>
      </p:ext>
    </p:extLst>
  </p:cSld>
  <p:clrMapOvr>
    <a:masterClrMapping/>
  </p:clrMapOvr>
  <p:transition spd="slow" advClick="0" advTm="10000"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76872"/>
            <a:ext cx="8218487" cy="3854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25D69-3065-4349-B848-005B40B0002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3216410"/>
      </p:ext>
    </p:extLst>
  </p:cSld>
  <p:clrMapOvr>
    <a:masterClrMapping/>
  </p:clrMapOvr>
  <p:transition spd="slow" advClick="0" advTm="10000"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90055-A356-4263-A906-908F9A2A121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38593971"/>
      </p:ext>
    </p:extLst>
  </p:cSld>
  <p:clrMapOvr>
    <a:masterClrMapping/>
  </p:clrMapOvr>
  <p:transition spd="slow" advClick="0" advTm="10000">
    <p:pull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2250" cy="385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2276475"/>
            <a:ext cx="4033837" cy="385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462A7-1630-45EA-B5DD-C2AB4720F1C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1601829"/>
      </p:ext>
    </p:extLst>
  </p:cSld>
  <p:clrMapOvr>
    <a:masterClrMapping/>
  </p:clrMapOvr>
  <p:transition spd="slow" advClick="0" advTm="10000">
    <p:pull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3CC6-2D87-4BEF-A85E-BEDC9C6E0EA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31603275"/>
      </p:ext>
    </p:extLst>
  </p:cSld>
  <p:clrMapOvr>
    <a:masterClrMapping/>
  </p:clrMapOvr>
  <p:transition spd="slow" advClick="0" advTm="10000"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0BB22-54F1-4FB4-90DF-FD8E2A7B8FB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44476037"/>
      </p:ext>
    </p:extLst>
  </p:cSld>
  <p:clrMapOvr>
    <a:masterClrMapping/>
  </p:clrMapOvr>
  <p:transition spd="slow" advClick="0" advTm="10000">
    <p:pull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C360C-D544-426D-9EF6-98311CE8D0D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49258677"/>
      </p:ext>
    </p:extLst>
  </p:cSld>
  <p:clrMapOvr>
    <a:masterClrMapping/>
  </p:clrMapOvr>
  <p:transition spd="slow" advClick="0" advTm="10000">
    <p:pull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ECD2-358E-43F1-99B8-8EF6DB4DE72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0777366"/>
      </p:ext>
    </p:extLst>
  </p:cSld>
  <p:clrMapOvr>
    <a:masterClrMapping/>
  </p:clrMapOvr>
  <p:transition spd="slow" advClick="0" advTm="10000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48880"/>
            <a:ext cx="8218487" cy="38544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B2D2C-7DB5-493A-89CF-06AB34E48DA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pic>
        <p:nvPicPr>
          <p:cNvPr id="4098" name="Picture 2" descr="U:\Shared documents\OSS Rebrand January 2013\Logos\Open Spaces RGB H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210194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707843"/>
      </p:ext>
    </p:extLst>
  </p:cSld>
  <p:clrMapOvr>
    <a:masterClrMapping/>
  </p:clrMapOvr>
  <p:transition spd="slow" advClick="0" advTm="10000">
    <p:pull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A7E0F-F16E-41F3-8005-24F23910CC9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5361"/>
      </p:ext>
    </p:extLst>
  </p:cSld>
  <p:clrMapOvr>
    <a:masterClrMapping/>
  </p:clrMapOvr>
  <p:transition spd="slow" advClick="0" advTm="10000">
    <p:pull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F08FC-2991-45AA-A8EC-08B29D70CA9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8993203"/>
      </p:ext>
    </p:extLst>
  </p:cSld>
  <p:clrMapOvr>
    <a:masterClrMapping/>
  </p:clrMapOvr>
  <p:transition spd="slow" advClick="0" advTm="10000">
    <p:pull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620713"/>
            <a:ext cx="2054225" cy="5510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620713"/>
            <a:ext cx="6011862" cy="5510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89BD6-5F7C-4048-AA5B-D57A0669191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8609681"/>
      </p:ext>
    </p:extLst>
  </p:cSld>
  <p:clrMapOvr>
    <a:masterClrMapping/>
  </p:clrMapOvr>
  <p:transition spd="slow" advClick="0" advTm="10000">
    <p:pull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755650" y="1989138"/>
            <a:ext cx="7924800" cy="554037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042988" y="594995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04813"/>
            <a:ext cx="7623175" cy="936625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989138"/>
            <a:ext cx="7632700" cy="3600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FE930-8D9A-43D5-932A-1465B719BE4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24733752"/>
      </p:ext>
    </p:extLst>
  </p:cSld>
  <p:clrMapOvr>
    <a:masterClrMapping/>
  </p:clrMapOvr>
  <p:transition spd="slow" advClick="0" advTm="10000">
    <p:pull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76872"/>
            <a:ext cx="8218487" cy="3854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0747B-DCAE-45ED-9F4A-6E0F69C75FD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54408136"/>
      </p:ext>
    </p:extLst>
  </p:cSld>
  <p:clrMapOvr>
    <a:masterClrMapping/>
  </p:clrMapOvr>
  <p:transition spd="slow" advClick="0" advTm="10000">
    <p:pull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BD908-2B2C-4DFF-A784-BA85CE862C4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51432677"/>
      </p:ext>
    </p:extLst>
  </p:cSld>
  <p:clrMapOvr>
    <a:masterClrMapping/>
  </p:clrMapOvr>
  <p:transition spd="slow" advClick="0" advTm="10000">
    <p:pull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2250" cy="385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2276475"/>
            <a:ext cx="4033837" cy="385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5F79E-1AB6-4D9A-B7C7-7791FF1CB27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17485866"/>
      </p:ext>
    </p:extLst>
  </p:cSld>
  <p:clrMapOvr>
    <a:masterClrMapping/>
  </p:clrMapOvr>
  <p:transition spd="slow" advClick="0" advTm="10000">
    <p:pull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A5BB7-2782-48BB-90B2-D6661A3F286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47344628"/>
      </p:ext>
    </p:extLst>
  </p:cSld>
  <p:clrMapOvr>
    <a:masterClrMapping/>
  </p:clrMapOvr>
  <p:transition spd="slow" advClick="0" advTm="10000">
    <p:pull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CE163-B827-404D-B7F4-DC2E6303B41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40669625"/>
      </p:ext>
    </p:extLst>
  </p:cSld>
  <p:clrMapOvr>
    <a:masterClrMapping/>
  </p:clrMapOvr>
  <p:transition spd="slow" advClick="0" advTm="10000">
    <p:pull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34A85-5802-467F-A87A-F9F8F102915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50131633"/>
      </p:ext>
    </p:extLst>
  </p:cSld>
  <p:clrMapOvr>
    <a:masterClrMapping/>
  </p:clrMapOvr>
  <p:transition spd="slow" advClick="0" advTm="10000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AAABD-5936-4A59-9B8A-B7FD4F73CED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69293049"/>
      </p:ext>
    </p:extLst>
  </p:cSld>
  <p:clrMapOvr>
    <a:masterClrMapping/>
  </p:clrMapOvr>
  <p:transition spd="slow" advClick="0" advTm="10000">
    <p:pull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D411B-47F3-446C-8990-FC78A6EDB33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86712862"/>
      </p:ext>
    </p:extLst>
  </p:cSld>
  <p:clrMapOvr>
    <a:masterClrMapping/>
  </p:clrMapOvr>
  <p:transition spd="slow" advClick="0" advTm="10000">
    <p:pull dir="r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BB4E4-86B8-47FD-B86F-C0C40A84295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54954765"/>
      </p:ext>
    </p:extLst>
  </p:cSld>
  <p:clrMapOvr>
    <a:masterClrMapping/>
  </p:clrMapOvr>
  <p:transition spd="slow" advClick="0" advTm="10000">
    <p:pull dir="r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8D9F4-DC1C-4D5F-938E-139E350D2F8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13818096"/>
      </p:ext>
    </p:extLst>
  </p:cSld>
  <p:clrMapOvr>
    <a:masterClrMapping/>
  </p:clrMapOvr>
  <p:transition spd="slow" advClick="0" advTm="10000">
    <p:pull dir="r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620713"/>
            <a:ext cx="2054225" cy="5510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620713"/>
            <a:ext cx="6011862" cy="5510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11FA6-0E91-451E-84CA-A3DAA1AC00A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29281794"/>
      </p:ext>
    </p:extLst>
  </p:cSld>
  <p:clrMapOvr>
    <a:masterClrMapping/>
  </p:clrMapOvr>
  <p:transition spd="slow" advClick="0" advTm="10000">
    <p:pull dir="r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755650" y="1989138"/>
            <a:ext cx="7924800" cy="554037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042988" y="594995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04813"/>
            <a:ext cx="7623175" cy="936625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989138"/>
            <a:ext cx="7632700" cy="3600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C2AC8-5602-4A51-A8B4-84D7C40DE34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88365016"/>
      </p:ext>
    </p:extLst>
  </p:cSld>
  <p:clrMapOvr>
    <a:masterClrMapping/>
  </p:clrMapOvr>
  <p:transition spd="slow" advClick="0" advTm="10000">
    <p:pull dir="r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76872"/>
            <a:ext cx="8218487" cy="3854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E79D4-138E-420B-8147-F5C0499D376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00686406"/>
      </p:ext>
    </p:extLst>
  </p:cSld>
  <p:clrMapOvr>
    <a:masterClrMapping/>
  </p:clrMapOvr>
  <p:transition spd="slow" advClick="0" advTm="10000">
    <p:pull dir="r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8208E-2622-4DD6-B82F-BE13C0342F7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34216632"/>
      </p:ext>
    </p:extLst>
  </p:cSld>
  <p:clrMapOvr>
    <a:masterClrMapping/>
  </p:clrMapOvr>
  <p:transition spd="slow" advClick="0" advTm="10000">
    <p:pull dir="r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2250" cy="385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2276475"/>
            <a:ext cx="4033837" cy="385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9AFD-F12C-461B-ADDD-44B575811E9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39438263"/>
      </p:ext>
    </p:extLst>
  </p:cSld>
  <p:clrMapOvr>
    <a:masterClrMapping/>
  </p:clrMapOvr>
  <p:transition spd="slow" advClick="0" advTm="10000">
    <p:pull dir="r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B9639-78A7-4990-B74B-784916587C4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82893426"/>
      </p:ext>
    </p:extLst>
  </p:cSld>
  <p:clrMapOvr>
    <a:masterClrMapping/>
  </p:clrMapOvr>
  <p:transition spd="slow" advClick="0" advTm="10000">
    <p:pull dir="r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921EE-F97A-405E-B0E8-B9A5D6BD06A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17251969"/>
      </p:ext>
    </p:extLst>
  </p:cSld>
  <p:clrMapOvr>
    <a:masterClrMapping/>
  </p:clrMapOvr>
  <p:transition spd="slow" advClick="0" advTm="10000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2250" cy="385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2276475"/>
            <a:ext cx="4033837" cy="385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5450D-0249-4992-B903-735E95494DC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12453322"/>
      </p:ext>
    </p:extLst>
  </p:cSld>
  <p:clrMapOvr>
    <a:masterClrMapping/>
  </p:clrMapOvr>
  <p:transition spd="slow" advClick="0" advTm="10000">
    <p:pull dir="r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5EA03-5F1D-465B-92D7-8D882483CAC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12843132"/>
      </p:ext>
    </p:extLst>
  </p:cSld>
  <p:clrMapOvr>
    <a:masterClrMapping/>
  </p:clrMapOvr>
  <p:transition spd="slow" advClick="0" advTm="10000">
    <p:pull dir="r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8C2BE-D5D3-46B8-8783-F79C581DDBE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71706521"/>
      </p:ext>
    </p:extLst>
  </p:cSld>
  <p:clrMapOvr>
    <a:masterClrMapping/>
  </p:clrMapOvr>
  <p:transition spd="slow" advClick="0" advTm="10000">
    <p:pull dir="r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6CFC5-CE0D-48EA-92E3-F881B726602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36677961"/>
      </p:ext>
    </p:extLst>
  </p:cSld>
  <p:clrMapOvr>
    <a:masterClrMapping/>
  </p:clrMapOvr>
  <p:transition spd="slow" advClick="0" advTm="10000">
    <p:pull dir="r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C8144-07D3-4702-8F85-E47202472F7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89956506"/>
      </p:ext>
    </p:extLst>
  </p:cSld>
  <p:clrMapOvr>
    <a:masterClrMapping/>
  </p:clrMapOvr>
  <p:transition spd="slow" advClick="0" advTm="10000">
    <p:pull dir="r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620713"/>
            <a:ext cx="2054225" cy="5510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620713"/>
            <a:ext cx="6011862" cy="5510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D45A7-9BA9-4FED-BC8B-3A1E4C5ECB7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66515729"/>
      </p:ext>
    </p:extLst>
  </p:cSld>
  <p:clrMapOvr>
    <a:masterClrMapping/>
  </p:clrMapOvr>
  <p:transition spd="slow" advClick="0" advTm="10000">
    <p:pull dir="r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755650" y="1989138"/>
            <a:ext cx="7924800" cy="554037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042988" y="594995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04813"/>
            <a:ext cx="7623175" cy="936625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989138"/>
            <a:ext cx="7632700" cy="3600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897D-A8B1-44EF-9F96-DD0182962FA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99103"/>
      </p:ext>
    </p:extLst>
  </p:cSld>
  <p:clrMapOvr>
    <a:masterClrMapping/>
  </p:clrMapOvr>
  <p:transition spd="slow" advClick="0" advTm="10000">
    <p:pull dir="r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76872"/>
            <a:ext cx="8218487" cy="3854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B2D2C-7DB5-493A-89CF-06AB34E48DA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98703"/>
      </p:ext>
    </p:extLst>
  </p:cSld>
  <p:clrMapOvr>
    <a:masterClrMapping/>
  </p:clrMapOvr>
  <p:transition spd="slow" advClick="0" advTm="10000">
    <p:pull dir="r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AAABD-5936-4A59-9B8A-B7FD4F73CED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6450"/>
      </p:ext>
    </p:extLst>
  </p:cSld>
  <p:clrMapOvr>
    <a:masterClrMapping/>
  </p:clrMapOvr>
  <p:transition spd="slow" advClick="0" advTm="10000">
    <p:pull dir="r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2250" cy="385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2276475"/>
            <a:ext cx="4033837" cy="385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5450D-0249-4992-B903-735E95494DC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51377"/>
      </p:ext>
    </p:extLst>
  </p:cSld>
  <p:clrMapOvr>
    <a:masterClrMapping/>
  </p:clrMapOvr>
  <p:transition spd="slow" advClick="0" advTm="10000">
    <p:pull dir="r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86740-FF4D-4B26-82F7-BD5E7788277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04435"/>
      </p:ext>
    </p:extLst>
  </p:cSld>
  <p:clrMapOvr>
    <a:masterClrMapping/>
  </p:clrMapOvr>
  <p:transition spd="slow" advClick="0" advTm="10000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86740-FF4D-4B26-82F7-BD5E7788277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62380337"/>
      </p:ext>
    </p:extLst>
  </p:cSld>
  <p:clrMapOvr>
    <a:masterClrMapping/>
  </p:clrMapOvr>
  <p:transition spd="slow" advClick="0" advTm="10000">
    <p:pull dir="r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A1AC-9985-4210-AF60-E7DDE6EFCFC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45043"/>
      </p:ext>
    </p:extLst>
  </p:cSld>
  <p:clrMapOvr>
    <a:masterClrMapping/>
  </p:clrMapOvr>
  <p:transition spd="slow" advClick="0" advTm="10000">
    <p:pull dir="r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75824-530B-41C5-93D4-3908B67C20F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88415"/>
      </p:ext>
    </p:extLst>
  </p:cSld>
  <p:clrMapOvr>
    <a:masterClrMapping/>
  </p:clrMapOvr>
  <p:transition spd="slow" advClick="0" advTm="10000">
    <p:pull dir="r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A68BB-4099-49F2-9AB8-D6E5A4E6454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84978"/>
      </p:ext>
    </p:extLst>
  </p:cSld>
  <p:clrMapOvr>
    <a:masterClrMapping/>
  </p:clrMapOvr>
  <p:transition spd="slow" advClick="0" advTm="10000">
    <p:pull dir="r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3FA20-D1CD-4380-A4EA-64EF5835DDD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56747"/>
      </p:ext>
    </p:extLst>
  </p:cSld>
  <p:clrMapOvr>
    <a:masterClrMapping/>
  </p:clrMapOvr>
  <p:transition spd="slow" advClick="0" advTm="10000">
    <p:pull dir="r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A0872-65AE-42BF-8EEC-4E5AC43922D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53401"/>
      </p:ext>
    </p:extLst>
  </p:cSld>
  <p:clrMapOvr>
    <a:masterClrMapping/>
  </p:clrMapOvr>
  <p:transition spd="slow" advClick="0" advTm="10000">
    <p:pull dir="r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620713"/>
            <a:ext cx="2054225" cy="5510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620713"/>
            <a:ext cx="6011862" cy="5510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65728-638E-4953-ADF7-06EE923B3D3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70529"/>
      </p:ext>
    </p:extLst>
  </p:cSld>
  <p:clrMapOvr>
    <a:masterClrMapping/>
  </p:clrMapOvr>
  <p:transition spd="slow" advClick="0" advTm="10000">
    <p:pull dir="r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755650" y="1989138"/>
            <a:ext cx="7924800" cy="554037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042988" y="594995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04813"/>
            <a:ext cx="7623175" cy="936625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989138"/>
            <a:ext cx="7632700" cy="3600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897D-A8B1-44EF-9F96-DD0182962FA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30797"/>
      </p:ext>
    </p:extLst>
  </p:cSld>
  <p:clrMapOvr>
    <a:masterClrMapping/>
  </p:clrMapOvr>
  <p:transition spd="slow" advClick="0" advTm="10000">
    <p:pull dir="r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76872"/>
            <a:ext cx="8218487" cy="3854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B2D2C-7DB5-493A-89CF-06AB34E48DA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 descr="U:\Shared documents\OSS Rebrand January 2013\Logos\Open Spaces RGB H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210194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319256"/>
      </p:ext>
    </p:extLst>
  </p:cSld>
  <p:clrMapOvr>
    <a:masterClrMapping/>
  </p:clrMapOvr>
  <p:transition spd="slow" advClick="0" advTm="10000">
    <p:pull dir="r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AAABD-5936-4A59-9B8A-B7FD4F73CED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39207"/>
      </p:ext>
    </p:extLst>
  </p:cSld>
  <p:clrMapOvr>
    <a:masterClrMapping/>
  </p:clrMapOvr>
  <p:transition spd="slow" advClick="0" advTm="10000">
    <p:pull dir="r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2250" cy="385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2276475"/>
            <a:ext cx="4033837" cy="385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5450D-0249-4992-B903-735E95494DC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18781"/>
      </p:ext>
    </p:extLst>
  </p:cSld>
  <p:clrMapOvr>
    <a:masterClrMapping/>
  </p:clrMapOvr>
  <p:transition spd="slow" advClick="0" advTm="10000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A1AC-9985-4210-AF60-E7DDE6EFCFC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6510287"/>
      </p:ext>
    </p:extLst>
  </p:cSld>
  <p:clrMapOvr>
    <a:masterClrMapping/>
  </p:clrMapOvr>
  <p:transition spd="slow" advClick="0" advTm="10000">
    <p:pull dir="r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86740-FF4D-4B26-82F7-BD5E7788277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96721"/>
      </p:ext>
    </p:extLst>
  </p:cSld>
  <p:clrMapOvr>
    <a:masterClrMapping/>
  </p:clrMapOvr>
  <p:transition spd="slow" advClick="0" advTm="10000">
    <p:pull dir="r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A1AC-9985-4210-AF60-E7DDE6EFCFC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76215"/>
      </p:ext>
    </p:extLst>
  </p:cSld>
  <p:clrMapOvr>
    <a:masterClrMapping/>
  </p:clrMapOvr>
  <p:transition spd="slow" advClick="0" advTm="10000">
    <p:pull dir="r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75824-530B-41C5-93D4-3908B67C20F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233"/>
      </p:ext>
    </p:extLst>
  </p:cSld>
  <p:clrMapOvr>
    <a:masterClrMapping/>
  </p:clrMapOvr>
  <p:transition spd="slow" advClick="0" advTm="10000">
    <p:pull dir="r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A68BB-4099-49F2-9AB8-D6E5A4E6454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10516"/>
      </p:ext>
    </p:extLst>
  </p:cSld>
  <p:clrMapOvr>
    <a:masterClrMapping/>
  </p:clrMapOvr>
  <p:transition spd="slow" advClick="0" advTm="10000">
    <p:pull dir="r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3FA20-D1CD-4380-A4EA-64EF5835DDD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20118"/>
      </p:ext>
    </p:extLst>
  </p:cSld>
  <p:clrMapOvr>
    <a:masterClrMapping/>
  </p:clrMapOvr>
  <p:transition spd="slow" advClick="0" advTm="10000">
    <p:pull dir="r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A0872-65AE-42BF-8EEC-4E5AC43922D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58859"/>
      </p:ext>
    </p:extLst>
  </p:cSld>
  <p:clrMapOvr>
    <a:masterClrMapping/>
  </p:clrMapOvr>
  <p:transition spd="slow" advClick="0" advTm="10000">
    <p:pull dir="r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620713"/>
            <a:ext cx="2054225" cy="5510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620713"/>
            <a:ext cx="6011862" cy="5510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65728-638E-4953-ADF7-06EE923B3D3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85410"/>
      </p:ext>
    </p:extLst>
  </p:cSld>
  <p:clrMapOvr>
    <a:masterClrMapping/>
  </p:clrMapOvr>
  <p:transition spd="slow" advClick="0" advTm="10000">
    <p:pull dir="r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755650" y="1989138"/>
            <a:ext cx="7924800" cy="554037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042988" y="594995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04813"/>
            <a:ext cx="7623175" cy="936625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989138"/>
            <a:ext cx="7632700" cy="3600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897D-A8B1-44EF-9F96-DD0182962FA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73109"/>
      </p:ext>
    </p:extLst>
  </p:cSld>
  <p:clrMapOvr>
    <a:masterClrMapping/>
  </p:clrMapOvr>
  <p:transition spd="slow" advClick="0" advTm="10000">
    <p:pull dir="r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76872"/>
            <a:ext cx="8218487" cy="3854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B2D2C-7DB5-493A-89CF-06AB34E48DA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pic>
        <p:nvPicPr>
          <p:cNvPr id="5122" name="Picture 2" descr="U:\Shared documents\OSS Rebrand January 2013\Logos\Open Spaces RGB H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210194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851272"/>
      </p:ext>
    </p:extLst>
  </p:cSld>
  <p:clrMapOvr>
    <a:masterClrMapping/>
  </p:clrMapOvr>
  <p:transition spd="slow" advClick="0" advTm="10000">
    <p:pull dir="r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AAABD-5936-4A59-9B8A-B7FD4F73CED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30759"/>
      </p:ext>
    </p:extLst>
  </p:cSld>
  <p:clrMapOvr>
    <a:masterClrMapping/>
  </p:clrMapOvr>
  <p:transition spd="slow" advClick="0" advTm="10000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75824-530B-41C5-93D4-3908B67C20F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46483657"/>
      </p:ext>
    </p:extLst>
  </p:cSld>
  <p:clrMapOvr>
    <a:masterClrMapping/>
  </p:clrMapOvr>
  <p:transition spd="slow" advClick="0" advTm="10000">
    <p:pull dir="r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2250" cy="385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2276475"/>
            <a:ext cx="4033837" cy="385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5450D-0249-4992-B903-735E95494DC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60177"/>
      </p:ext>
    </p:extLst>
  </p:cSld>
  <p:clrMapOvr>
    <a:masterClrMapping/>
  </p:clrMapOvr>
  <p:transition spd="slow" advClick="0" advTm="10000">
    <p:pull dir="r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86740-FF4D-4B26-82F7-BD5E7788277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86233"/>
      </p:ext>
    </p:extLst>
  </p:cSld>
  <p:clrMapOvr>
    <a:masterClrMapping/>
  </p:clrMapOvr>
  <p:transition spd="slow" advClick="0" advTm="10000">
    <p:pull dir="r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A1AC-9985-4210-AF60-E7DDE6EFCFC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55268"/>
      </p:ext>
    </p:extLst>
  </p:cSld>
  <p:clrMapOvr>
    <a:masterClrMapping/>
  </p:clrMapOvr>
  <p:transition spd="slow" advClick="0" advTm="10000">
    <p:pull dir="r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75824-530B-41C5-93D4-3908B67C20F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64760"/>
      </p:ext>
    </p:extLst>
  </p:cSld>
  <p:clrMapOvr>
    <a:masterClrMapping/>
  </p:clrMapOvr>
  <p:transition spd="slow" advClick="0" advTm="10000">
    <p:pull dir="r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A68BB-4099-49F2-9AB8-D6E5A4E6454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57495"/>
      </p:ext>
    </p:extLst>
  </p:cSld>
  <p:clrMapOvr>
    <a:masterClrMapping/>
  </p:clrMapOvr>
  <p:transition spd="slow" advClick="0" advTm="10000">
    <p:pull dir="r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3FA20-D1CD-4380-A4EA-64EF5835DDD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70330"/>
      </p:ext>
    </p:extLst>
  </p:cSld>
  <p:clrMapOvr>
    <a:masterClrMapping/>
  </p:clrMapOvr>
  <p:transition spd="slow" advClick="0" advTm="10000">
    <p:pull dir="r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A0872-65AE-42BF-8EEC-4E5AC43922D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36916"/>
      </p:ext>
    </p:extLst>
  </p:cSld>
  <p:clrMapOvr>
    <a:masterClrMapping/>
  </p:clrMapOvr>
  <p:transition spd="slow" advClick="0" advTm="10000">
    <p:pull dir="r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620713"/>
            <a:ext cx="2054225" cy="5510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620713"/>
            <a:ext cx="6011862" cy="5510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65728-638E-4953-ADF7-06EE923B3D3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65455"/>
      </p:ext>
    </p:extLst>
  </p:cSld>
  <p:clrMapOvr>
    <a:masterClrMapping/>
  </p:clrMapOvr>
  <p:transition spd="slow" advClick="0" advTm="10000">
    <p:pull dir="r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755650" y="1989138"/>
            <a:ext cx="7924800" cy="554037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042988" y="594995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04813"/>
            <a:ext cx="7623175" cy="936625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989138"/>
            <a:ext cx="7632700" cy="3600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897D-A8B1-44EF-9F96-DD0182962FA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08766"/>
      </p:ext>
    </p:extLst>
  </p:cSld>
  <p:clrMapOvr>
    <a:masterClrMapping/>
  </p:clrMapOvr>
  <p:transition spd="slow" advClick="0" advTm="10000">
    <p:pull dir="r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76872"/>
            <a:ext cx="8218487" cy="3854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B2D2C-7DB5-493A-89CF-06AB34E48DA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32250"/>
      </p:ext>
    </p:extLst>
  </p:cSld>
  <p:clrMapOvr>
    <a:masterClrMapping/>
  </p:clrMapOvr>
  <p:transition spd="slow" advClick="0" advTm="10000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A68BB-4099-49F2-9AB8-D6E5A4E6454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12844390"/>
      </p:ext>
    </p:extLst>
  </p:cSld>
  <p:clrMapOvr>
    <a:masterClrMapping/>
  </p:clrMapOvr>
  <p:transition spd="slow" advClick="0" advTm="10000">
    <p:pull dir="r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AAABD-5936-4A59-9B8A-B7FD4F73CED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98705"/>
      </p:ext>
    </p:extLst>
  </p:cSld>
  <p:clrMapOvr>
    <a:masterClrMapping/>
  </p:clrMapOvr>
  <p:transition spd="slow" advClick="0" advTm="10000">
    <p:pull dir="r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2250" cy="385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2276475"/>
            <a:ext cx="4033837" cy="385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5450D-0249-4992-B903-735E95494DC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99261"/>
      </p:ext>
    </p:extLst>
  </p:cSld>
  <p:clrMapOvr>
    <a:masterClrMapping/>
  </p:clrMapOvr>
  <p:transition spd="slow" advClick="0" advTm="10000">
    <p:pull dir="r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86740-FF4D-4B26-82F7-BD5E7788277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84063"/>
      </p:ext>
    </p:extLst>
  </p:cSld>
  <p:clrMapOvr>
    <a:masterClrMapping/>
  </p:clrMapOvr>
  <p:transition spd="slow" advClick="0" advTm="10000">
    <p:pull dir="r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A1AC-9985-4210-AF60-E7DDE6EFCFC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77513"/>
      </p:ext>
    </p:extLst>
  </p:cSld>
  <p:clrMapOvr>
    <a:masterClrMapping/>
  </p:clrMapOvr>
  <p:transition spd="slow" advClick="0" advTm="10000">
    <p:pull dir="r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75824-530B-41C5-93D4-3908B67C20F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3274"/>
      </p:ext>
    </p:extLst>
  </p:cSld>
  <p:clrMapOvr>
    <a:masterClrMapping/>
  </p:clrMapOvr>
  <p:transition spd="slow" advClick="0" advTm="10000">
    <p:pull dir="r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A68BB-4099-49F2-9AB8-D6E5A4E6454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3169"/>
      </p:ext>
    </p:extLst>
  </p:cSld>
  <p:clrMapOvr>
    <a:masterClrMapping/>
  </p:clrMapOvr>
  <p:transition spd="slow" advClick="0" advTm="10000">
    <p:pull dir="r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3FA20-D1CD-4380-A4EA-64EF5835DDD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58546"/>
      </p:ext>
    </p:extLst>
  </p:cSld>
  <p:clrMapOvr>
    <a:masterClrMapping/>
  </p:clrMapOvr>
  <p:transition spd="slow" advClick="0" advTm="10000">
    <p:pull dir="r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A0872-65AE-42BF-8EEC-4E5AC43922D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13975"/>
      </p:ext>
    </p:extLst>
  </p:cSld>
  <p:clrMapOvr>
    <a:masterClrMapping/>
  </p:clrMapOvr>
  <p:transition spd="slow" advClick="0" advTm="10000">
    <p:pull dir="r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620713"/>
            <a:ext cx="2054225" cy="5510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620713"/>
            <a:ext cx="6011862" cy="5510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65728-638E-4953-ADF7-06EE923B3D3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85237"/>
      </p:ext>
    </p:extLst>
  </p:cSld>
  <p:clrMapOvr>
    <a:masterClrMapping/>
  </p:clrMapOvr>
  <p:transition spd="slow" advClick="0" advTm="10000">
    <p:pull dir="r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755650" y="1989138"/>
            <a:ext cx="7924800" cy="554037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042988" y="594995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04813"/>
            <a:ext cx="7623175" cy="936625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989138"/>
            <a:ext cx="7632700" cy="3600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897D-A8B1-44EF-9F96-DD0182962FA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92915"/>
      </p:ext>
    </p:extLst>
  </p:cSld>
  <p:clrMapOvr>
    <a:masterClrMapping/>
  </p:clrMapOvr>
  <p:transition spd="slow" advClick="0" advTm="10000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3FA20-D1CD-4380-A4EA-64EF5835DDD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06526375"/>
      </p:ext>
    </p:extLst>
  </p:cSld>
  <p:clrMapOvr>
    <a:masterClrMapping/>
  </p:clrMapOvr>
  <p:transition spd="slow" advClick="0" advTm="10000">
    <p:pull dir="r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76872"/>
            <a:ext cx="8218487" cy="3854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B2D2C-7DB5-493A-89CF-06AB34E48DA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U:\Shared documents\OSS Rebrand January 2013\Logos\Open Spaces RGB H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210194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30950"/>
      </p:ext>
    </p:extLst>
  </p:cSld>
  <p:clrMapOvr>
    <a:masterClrMapping/>
  </p:clrMapOvr>
  <p:transition spd="slow" advClick="0" advTm="10000">
    <p:pull dir="r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AAABD-5936-4A59-9B8A-B7FD4F73CED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04811"/>
      </p:ext>
    </p:extLst>
  </p:cSld>
  <p:clrMapOvr>
    <a:masterClrMapping/>
  </p:clrMapOvr>
  <p:transition spd="slow" advClick="0" advTm="10000">
    <p:pull dir="r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2250" cy="385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2276475"/>
            <a:ext cx="4033837" cy="385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5450D-0249-4992-B903-735E95494DC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2812"/>
      </p:ext>
    </p:extLst>
  </p:cSld>
  <p:clrMapOvr>
    <a:masterClrMapping/>
  </p:clrMapOvr>
  <p:transition spd="slow" advClick="0" advTm="10000">
    <p:pull dir="r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86740-FF4D-4B26-82F7-BD5E7788277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0505"/>
      </p:ext>
    </p:extLst>
  </p:cSld>
  <p:clrMapOvr>
    <a:masterClrMapping/>
  </p:clrMapOvr>
  <p:transition spd="slow" advClick="0" advTm="10000">
    <p:pull dir="r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A1AC-9985-4210-AF60-E7DDE6EFCFC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25893"/>
      </p:ext>
    </p:extLst>
  </p:cSld>
  <p:clrMapOvr>
    <a:masterClrMapping/>
  </p:clrMapOvr>
  <p:transition spd="slow" advClick="0" advTm="10000">
    <p:pull dir="r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75824-530B-41C5-93D4-3908B67C20F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63405"/>
      </p:ext>
    </p:extLst>
  </p:cSld>
  <p:clrMapOvr>
    <a:masterClrMapping/>
  </p:clrMapOvr>
  <p:transition spd="slow" advClick="0" advTm="10000">
    <p:pull dir="r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A68BB-4099-49F2-9AB8-D6E5A4E6454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12057"/>
      </p:ext>
    </p:extLst>
  </p:cSld>
  <p:clrMapOvr>
    <a:masterClrMapping/>
  </p:clrMapOvr>
  <p:transition spd="slow" advClick="0" advTm="10000">
    <p:pull dir="r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3FA20-D1CD-4380-A4EA-64EF5835DDD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95143"/>
      </p:ext>
    </p:extLst>
  </p:cSld>
  <p:clrMapOvr>
    <a:masterClrMapping/>
  </p:clrMapOvr>
  <p:transition spd="slow" advClick="0" advTm="10000">
    <p:pull dir="r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A0872-65AE-42BF-8EEC-4E5AC43922D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04988"/>
      </p:ext>
    </p:extLst>
  </p:cSld>
  <p:clrMapOvr>
    <a:masterClrMapping/>
  </p:clrMapOvr>
  <p:transition spd="slow" advClick="0" advTm="10000">
    <p:pull dir="r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620713"/>
            <a:ext cx="2054225" cy="5510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620713"/>
            <a:ext cx="6011862" cy="5510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65728-638E-4953-ADF7-06EE923B3D3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14924"/>
      </p:ext>
    </p:extLst>
  </p:cSld>
  <p:clrMapOvr>
    <a:masterClrMapping/>
  </p:clrMapOvr>
  <p:transition spd="slow" advClick="0" advTm="10000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20713"/>
            <a:ext cx="8218487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18487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7550DF98-1B66-4A87-A3A2-C5AA6F5A252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468313" y="2060575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 advClick="0" advTm="10000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20713"/>
            <a:ext cx="8218487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18487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7550DF98-1B66-4A87-A3A2-C5AA6F5A252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468313" y="2060575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2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slow" advClick="0" advTm="10000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20713"/>
            <a:ext cx="8218487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18487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fld id="{188DE131-AAB1-44EB-BC39-EB11AEFF8AC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2055" name="Freeform 7"/>
          <p:cNvSpPr>
            <a:spLocks noChangeArrowheads="1"/>
          </p:cNvSpPr>
          <p:nvPr/>
        </p:nvSpPr>
        <p:spPr bwMode="auto">
          <a:xfrm>
            <a:off x="468313" y="2060575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slow" advClick="0" advTm="10000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20713"/>
            <a:ext cx="8218487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18487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fld id="{11BB4995-FB90-4530-9354-F2501DF061F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3079" name="Freeform 7"/>
          <p:cNvSpPr>
            <a:spLocks noChangeArrowheads="1"/>
          </p:cNvSpPr>
          <p:nvPr/>
        </p:nvSpPr>
        <p:spPr bwMode="auto">
          <a:xfrm>
            <a:off x="468313" y="2060575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 spd="slow" advClick="0" advTm="10000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20713"/>
            <a:ext cx="8218487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18487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fld id="{71C3BB52-EE13-4237-A200-20B6903CC93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468313" y="2060575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 spd="slow" advClick="0" advTm="10000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20713"/>
            <a:ext cx="8218487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18487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7550DF98-1B66-4A87-A3A2-C5AA6F5A252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468313" y="2060575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0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slow" advClick="0" advTm="10000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20713"/>
            <a:ext cx="8218487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18487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7550DF98-1B66-4A87-A3A2-C5AA6F5A252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468313" y="2060575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9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slow" advClick="0" advTm="10000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20713"/>
            <a:ext cx="8218487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18487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7550DF98-1B66-4A87-A3A2-C5AA6F5A252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468313" y="2060575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2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slow" advClick="0" advTm="10000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20713"/>
            <a:ext cx="8218487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18487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7550DF98-1B66-4A87-A3A2-C5AA6F5A252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468313" y="2060575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7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slow" advClick="0" advTm="10000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20713"/>
            <a:ext cx="8218487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18487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7550DF98-1B66-4A87-A3A2-C5AA6F5A252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468313" y="2060575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ransition spd="slow" advClick="0" advTm="10000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folHlink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s.org.uk/wp-content/uploads/2013/08/Whitstable-Beach-from-development-site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lanningguidance.planningportal.gov.uk/blog/guidance/open-space-sports-and-recreation-facilities-public-rights-of-way-and-local-green-spac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03A0A-33B3-40D7-8D0C-AB66B41090F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3374"/>
            <a:ext cx="8362131" cy="1727473"/>
          </a:xfrm>
        </p:spPr>
        <p:txBody>
          <a:bodyPr/>
          <a:lstStyle/>
          <a:p>
            <a:pPr eaLnBrk="1" hangingPunct="1"/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480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276872"/>
            <a:ext cx="7632848" cy="3247327"/>
          </a:xfrm>
        </p:spPr>
        <p:txBody>
          <a:bodyPr/>
          <a:lstStyle/>
          <a:p>
            <a:pPr marL="0" lvl="0" indent="0" algn="ctr" eaLnBrk="1" hangingPunct="1">
              <a:spcBef>
                <a:spcPts val="0"/>
              </a:spcBef>
              <a:buSzTx/>
              <a:buNone/>
              <a:tabLst>
                <a:tab pos="365125" algn="l"/>
              </a:tabLst>
            </a:pPr>
            <a:r>
              <a:rPr lang="en-GB" sz="3600" b="1" dirty="0" smtClean="0">
                <a:latin typeface="HelveticaNeueLT Pro 55 Roman" pitchFamily="34" charset="0"/>
              </a:rPr>
              <a:t/>
            </a:r>
            <a:br>
              <a:rPr lang="en-GB" sz="3600" b="1" dirty="0" smtClean="0">
                <a:latin typeface="HelveticaNeueLT Pro 55 Roman" pitchFamily="34" charset="0"/>
              </a:rPr>
            </a:br>
            <a:r>
              <a:rPr lang="en-GB" sz="3600" b="1" dirty="0" smtClean="0">
                <a:latin typeface="HelveticaNeueLT Pro 55 Roman" pitchFamily="34" charset="0"/>
              </a:rPr>
              <a:t>An overview of neighbourhood planning and protection of open space</a:t>
            </a:r>
          </a:p>
        </p:txBody>
      </p:sp>
    </p:spTree>
    <p:extLst>
      <p:ext uri="{BB962C8B-B14F-4D97-AF65-F5344CB8AC3E}">
        <p14:creationId xmlns:p14="http://schemas.microsoft.com/office/powerpoint/2010/main" val="3034900488"/>
      </p:ext>
    </p:extLst>
  </p:cSld>
  <p:clrMapOvr>
    <a:masterClrMapping/>
  </p:clrMapOvr>
  <p:transition spd="slow" advClick="0" advTm="10000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03A0A-33B3-40D7-8D0C-AB66B41090F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3374"/>
            <a:ext cx="8362131" cy="1727473"/>
          </a:xfrm>
        </p:spPr>
        <p:txBody>
          <a:bodyPr/>
          <a:lstStyle/>
          <a:p>
            <a:pPr eaLnBrk="1" hangingPunct="1"/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>Examples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480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76872"/>
            <a:ext cx="8496944" cy="3816424"/>
          </a:xfrm>
        </p:spPr>
        <p:txBody>
          <a:bodyPr/>
          <a:lstStyle/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200" dirty="0" smtClean="0">
                <a:latin typeface="HelveticaNeueLT Pro 55 Roman" pitchFamily="34" charset="0"/>
              </a:rPr>
              <a:t>Broughton </a:t>
            </a:r>
            <a:r>
              <a:rPr lang="en-GB" sz="2200" dirty="0" err="1" smtClean="0">
                <a:latin typeface="HelveticaNeueLT Pro 55 Roman" pitchFamily="34" charset="0"/>
              </a:rPr>
              <a:t>Astley</a:t>
            </a:r>
            <a:r>
              <a:rPr lang="en-GB" sz="2200" dirty="0" smtClean="0">
                <a:latin typeface="HelveticaNeueLT Pro 55 Roman" pitchFamily="34" charset="0"/>
              </a:rPr>
              <a:t>, Ascot, </a:t>
            </a:r>
            <a:r>
              <a:rPr lang="en-GB" sz="2200" dirty="0" err="1" smtClean="0">
                <a:latin typeface="HelveticaNeueLT Pro 55 Roman" pitchFamily="34" charset="0"/>
              </a:rPr>
              <a:t>Sunningdale</a:t>
            </a:r>
            <a:r>
              <a:rPr lang="en-GB" sz="2200" dirty="0" smtClean="0">
                <a:latin typeface="HelveticaNeueLT Pro 55 Roman" pitchFamily="34" charset="0"/>
              </a:rPr>
              <a:t>, encourage formation of ‘green </a:t>
            </a:r>
            <a:r>
              <a:rPr lang="en-GB" sz="2200" dirty="0" err="1" smtClean="0">
                <a:latin typeface="HelveticaNeueLT Pro 55 Roman" pitchFamily="34" charset="0"/>
              </a:rPr>
              <a:t>corriders</a:t>
            </a:r>
            <a:r>
              <a:rPr lang="en-GB" sz="2200" dirty="0" smtClean="0">
                <a:latin typeface="HelveticaNeueLT Pro 55 Roman" pitchFamily="34" charset="0"/>
              </a:rPr>
              <a:t>’</a:t>
            </a: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200" dirty="0" smtClean="0">
                <a:latin typeface="HelveticaNeueLT Pro 55 Roman" pitchFamily="34" charset="0"/>
              </a:rPr>
              <a:t>Resist development that would reduce the gap</a:t>
            </a:r>
            <a:r>
              <a:rPr lang="en-GB" sz="2200" dirty="0">
                <a:latin typeface="HelveticaNeueLT Pro 55 Roman" pitchFamily="34" charset="0"/>
              </a:rPr>
              <a:t> </a:t>
            </a:r>
            <a:r>
              <a:rPr lang="en-GB" sz="2200" dirty="0" smtClean="0">
                <a:latin typeface="HelveticaNeueLT Pro 55 Roman" pitchFamily="34" charset="0"/>
              </a:rPr>
              <a:t>between residential developments/villages</a:t>
            </a: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200" dirty="0" smtClean="0">
                <a:latin typeface="HelveticaNeueLT Pro 55 Roman" pitchFamily="34" charset="0"/>
              </a:rPr>
              <a:t>Provide walkways, cycle routes to link up open spaces</a:t>
            </a: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200" dirty="0" smtClean="0">
                <a:latin typeface="HelveticaNeueLT Pro 55 Roman" pitchFamily="34" charset="0"/>
              </a:rPr>
              <a:t>Much </a:t>
            </a:r>
            <a:r>
              <a:rPr lang="en-GB" sz="2200" dirty="0" err="1" smtClean="0">
                <a:latin typeface="HelveticaNeueLT Pro 55 Roman" pitchFamily="34" charset="0"/>
              </a:rPr>
              <a:t>Wenlock</a:t>
            </a:r>
            <a:r>
              <a:rPr lang="en-GB" sz="2200" dirty="0" smtClean="0">
                <a:latin typeface="HelveticaNeueLT Pro 55 Roman" pitchFamily="34" charset="0"/>
              </a:rPr>
              <a:t>: retain features of high conservation landscape</a:t>
            </a: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200" dirty="0">
                <a:latin typeface="HelveticaNeueLT Pro 55 Roman" pitchFamily="34" charset="0"/>
              </a:rPr>
              <a:t>Exeter St James: prohibits developments resulting in loss of biodiversity unless compensated to bring net enhancement overall</a:t>
            </a: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200" dirty="0">
                <a:latin typeface="HelveticaNeueLT Pro 55 Roman" pitchFamily="34" charset="0"/>
              </a:rPr>
              <a:t>Flood risk</a:t>
            </a: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endParaRPr lang="en-GB" sz="2200" b="1" dirty="0" smtClean="0">
              <a:latin typeface="HelveticaNeueLT Pro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87722"/>
      </p:ext>
    </p:extLst>
  </p:cSld>
  <p:clrMapOvr>
    <a:masterClrMapping/>
  </p:clrMapOvr>
  <p:transition spd="slow" advClick="0" advTm="10000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03A0A-33B3-40D7-8D0C-AB66B41090F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3374"/>
            <a:ext cx="8362131" cy="1727473"/>
          </a:xfrm>
        </p:spPr>
        <p:txBody>
          <a:bodyPr/>
          <a:lstStyle/>
          <a:p>
            <a:pPr eaLnBrk="1" hangingPunct="1"/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>Other issues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480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276872"/>
            <a:ext cx="7632848" cy="3247327"/>
          </a:xfrm>
        </p:spPr>
        <p:txBody>
          <a:bodyPr/>
          <a:lstStyle/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Housing</a:t>
            </a:r>
            <a:br>
              <a:rPr lang="en-GB" sz="2800" dirty="0" smtClean="0">
                <a:latin typeface="HelveticaNeueLT Pro 55 Roman" pitchFamily="34" charset="0"/>
              </a:rPr>
            </a:br>
            <a:endParaRPr lang="en-GB" sz="2800" dirty="0" smtClean="0">
              <a:latin typeface="HelveticaNeueLT Pro 55 Roman" pitchFamily="34" charset="0"/>
            </a:endParaRP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Economy</a:t>
            </a:r>
            <a:br>
              <a:rPr lang="en-GB" sz="2800" dirty="0" smtClean="0">
                <a:latin typeface="HelveticaNeueLT Pro 55 Roman" pitchFamily="34" charset="0"/>
              </a:rPr>
            </a:br>
            <a:endParaRPr lang="en-GB" sz="2800" dirty="0" smtClean="0">
              <a:latin typeface="HelveticaNeueLT Pro 55 Roman" pitchFamily="34" charset="0"/>
            </a:endParaRP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Community</a:t>
            </a:r>
            <a:br>
              <a:rPr lang="en-GB" sz="2800" dirty="0" smtClean="0">
                <a:latin typeface="HelveticaNeueLT Pro 55 Roman" pitchFamily="34" charset="0"/>
              </a:rPr>
            </a:br>
            <a:endParaRPr lang="en-GB" sz="2800" dirty="0" smtClean="0">
              <a:latin typeface="HelveticaNeueLT Pro 55 Roman" pitchFamily="34" charset="0"/>
            </a:endParaRP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Traffic management</a:t>
            </a:r>
          </a:p>
        </p:txBody>
      </p:sp>
    </p:spTree>
    <p:extLst>
      <p:ext uri="{BB962C8B-B14F-4D97-AF65-F5344CB8AC3E}">
        <p14:creationId xmlns:p14="http://schemas.microsoft.com/office/powerpoint/2010/main" val="921166745"/>
      </p:ext>
    </p:extLst>
  </p:cSld>
  <p:clrMapOvr>
    <a:masterClrMapping/>
  </p:clrMapOvr>
  <p:transition spd="slow" advClick="0" advTm="10000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03A0A-33B3-40D7-8D0C-AB66B41090F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3374"/>
            <a:ext cx="8362131" cy="1727473"/>
          </a:xfrm>
        </p:spPr>
        <p:txBody>
          <a:bodyPr/>
          <a:lstStyle/>
          <a:p>
            <a:pPr eaLnBrk="1" hangingPunct="1"/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>Process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480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276872"/>
            <a:ext cx="7632848" cy="3247327"/>
          </a:xfrm>
        </p:spPr>
        <p:txBody>
          <a:bodyPr/>
          <a:lstStyle/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endParaRPr lang="en-GB" sz="2800" dirty="0" smtClean="0">
              <a:latin typeface="HelveticaNeueLT Pro 55 Roman" pitchFamily="34" charset="0"/>
            </a:endParaRP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Community engagement and evidence base</a:t>
            </a: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Submitting draft plan</a:t>
            </a: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Six weeks consultation period</a:t>
            </a: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Independent examination</a:t>
            </a: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Referendum</a:t>
            </a: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endParaRPr lang="en-GB" sz="3600" b="1" dirty="0" smtClean="0">
              <a:latin typeface="HelveticaNeueLT Pro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5364"/>
      </p:ext>
    </p:extLst>
  </p:cSld>
  <p:clrMapOvr>
    <a:masterClrMapping/>
  </p:clrMapOvr>
  <p:transition spd="slow" advClick="0" advTm="10000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03A0A-33B3-40D7-8D0C-AB66B41090F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3374"/>
            <a:ext cx="8362131" cy="1727473"/>
          </a:xfrm>
        </p:spPr>
        <p:txBody>
          <a:bodyPr/>
          <a:lstStyle/>
          <a:p>
            <a:pPr eaLnBrk="1" hangingPunct="1"/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>Cost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480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276872"/>
            <a:ext cx="8064896" cy="3744416"/>
          </a:xfrm>
        </p:spPr>
        <p:txBody>
          <a:bodyPr/>
          <a:lstStyle/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endParaRPr lang="en-GB" sz="2400" dirty="0" smtClean="0">
              <a:latin typeface="HelveticaNeueLT Pro 55 Roman" pitchFamily="34" charset="0"/>
            </a:endParaRP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400" dirty="0" smtClean="0">
                <a:latin typeface="HelveticaNeueLT Pro 55 Roman" pitchFamily="34" charset="0"/>
              </a:rPr>
              <a:t>Varies according to complexity</a:t>
            </a: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400" dirty="0" smtClean="0">
                <a:latin typeface="HelveticaNeueLT Pro 55 Roman" pitchFamily="34" charset="0"/>
              </a:rPr>
              <a:t>Government estimates between £17,000 to £63,000</a:t>
            </a: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400" dirty="0" smtClean="0">
                <a:latin typeface="HelveticaNeueLT Pro 55 Roman" pitchFamily="34" charset="0"/>
              </a:rPr>
              <a:t>Evidence emerging suggests as high as £100,000</a:t>
            </a: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400" dirty="0" smtClean="0">
                <a:latin typeface="HelveticaNeueLT Pro 55 Roman" pitchFamily="34" charset="0"/>
              </a:rPr>
              <a:t>The local planning authority has to pay for and arrange the independent examination of the draft plan</a:t>
            </a: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400" dirty="0" smtClean="0">
                <a:latin typeface="HelveticaNeueLT Pro 55 Roman" pitchFamily="34" charset="0"/>
              </a:rPr>
              <a:t>Parish council/neighbourhood forum must pay for consultation events, commissioning, additional evidence, printing costs</a:t>
            </a: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endParaRPr lang="en-GB" sz="3600" b="1" dirty="0" smtClean="0">
              <a:latin typeface="HelveticaNeueLT Pro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631821"/>
      </p:ext>
    </p:extLst>
  </p:cSld>
  <p:clrMapOvr>
    <a:masterClrMapping/>
  </p:clrMapOvr>
  <p:transition spd="slow" advClick="0" advTm="10000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03A0A-33B3-40D7-8D0C-AB66B41090F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3374"/>
            <a:ext cx="8362131" cy="1727473"/>
          </a:xfrm>
        </p:spPr>
        <p:txBody>
          <a:bodyPr/>
          <a:lstStyle/>
          <a:p>
            <a:pPr eaLnBrk="1" hangingPunct="1"/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>Funding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480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276872"/>
            <a:ext cx="8064896" cy="3744416"/>
          </a:xfrm>
        </p:spPr>
        <p:txBody>
          <a:bodyPr/>
          <a:lstStyle/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endParaRPr lang="en-GB" sz="2400" dirty="0" smtClean="0">
              <a:latin typeface="HelveticaNeueLT Pro 55 Roman" pitchFamily="34" charset="0"/>
            </a:endParaRP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400" dirty="0" smtClean="0">
                <a:latin typeface="HelveticaNeueLT Pro 55 Roman" pitchFamily="34" charset="0"/>
              </a:rPr>
              <a:t>Department for Communities and Local Government (DCLG) will provide up to £50 million until March 2015</a:t>
            </a:r>
            <a:br>
              <a:rPr lang="en-GB" sz="2400" dirty="0" smtClean="0">
                <a:latin typeface="HelveticaNeueLT Pro 55 Roman" pitchFamily="34" charset="0"/>
              </a:rPr>
            </a:br>
            <a:endParaRPr lang="en-GB" sz="2400" dirty="0" smtClean="0">
              <a:latin typeface="HelveticaNeueLT Pro 55 Roman" pitchFamily="34" charset="0"/>
            </a:endParaRP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400" dirty="0" smtClean="0">
                <a:latin typeface="HelveticaNeueLT Pro 55 Roman" pitchFamily="34" charset="0"/>
              </a:rPr>
              <a:t>Funding available for planning authorities to support parish councils</a:t>
            </a:r>
            <a:br>
              <a:rPr lang="en-GB" sz="2400" dirty="0" smtClean="0">
                <a:latin typeface="HelveticaNeueLT Pro 55 Roman" pitchFamily="34" charset="0"/>
              </a:rPr>
            </a:br>
            <a:endParaRPr lang="en-GB" sz="2400" dirty="0" smtClean="0">
              <a:latin typeface="HelveticaNeueLT Pro 55 Roman" pitchFamily="34" charset="0"/>
            </a:endParaRP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400" dirty="0" smtClean="0">
                <a:latin typeface="HelveticaNeueLT Pro 55 Roman" pitchFamily="34" charset="0"/>
              </a:rPr>
              <a:t>New programme launched 15 April 2013 – grant payments and direct support for communities</a:t>
            </a: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endParaRPr lang="en-GB" sz="3600" b="1" dirty="0" smtClean="0">
              <a:latin typeface="HelveticaNeueLT Pro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78437"/>
      </p:ext>
    </p:extLst>
  </p:cSld>
  <p:clrMapOvr>
    <a:masterClrMapping/>
  </p:clrMapOvr>
  <p:transition spd="slow" advClick="0" advTm="10000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03A0A-33B3-40D7-8D0C-AB66B41090F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1" y="332792"/>
            <a:ext cx="8218487" cy="1439441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Local Green Space </a:t>
            </a:r>
            <a:br>
              <a:rPr lang="en-GB" sz="3600" b="1" dirty="0" smtClean="0"/>
            </a:br>
            <a:r>
              <a:rPr lang="en-GB" sz="3600" b="1" dirty="0" smtClean="0"/>
              <a:t>Designation – what is it?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4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132856"/>
            <a:ext cx="8218487" cy="3960440"/>
          </a:xfrm>
        </p:spPr>
        <p:txBody>
          <a:bodyPr/>
          <a:lstStyle/>
          <a:p>
            <a:pPr eaLnBrk="1" hangingPunct="1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tabLst>
                <a:tab pos="365125" algn="l"/>
              </a:tabLst>
            </a:pPr>
            <a:endParaRPr lang="en-GB" sz="2000" dirty="0" smtClean="0">
              <a:latin typeface="HelveticaNeueLT Pro 55 Roman"/>
            </a:endParaRPr>
          </a:p>
          <a:p>
            <a:pPr algn="just" eaLnBrk="1" hangingPunct="1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400" dirty="0" smtClean="0">
                <a:latin typeface="HelveticaNeueLT Pro 55 Roman"/>
              </a:rPr>
              <a:t>The </a:t>
            </a:r>
            <a:r>
              <a:rPr lang="en-GB" sz="2400" dirty="0">
                <a:latin typeface="HelveticaNeueLT Pro 55 Roman"/>
              </a:rPr>
              <a:t>National Planning Framework (NPPF), published by the Department for Communities and Local Government in March 2012, sets out the government’s planning policies for England.  </a:t>
            </a:r>
            <a:endParaRPr lang="en-GB" sz="2400" dirty="0" smtClean="0">
              <a:latin typeface="HelveticaNeueLT Pro 55 Roman"/>
            </a:endParaRPr>
          </a:p>
          <a:p>
            <a:pPr algn="just" eaLnBrk="1" hangingPunct="1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tabLst>
                <a:tab pos="365125" algn="l"/>
              </a:tabLst>
            </a:pPr>
            <a:endParaRPr lang="en-GB" sz="2400" dirty="0">
              <a:latin typeface="HelveticaNeueLT Pro 55 Roman"/>
            </a:endParaRPr>
          </a:p>
          <a:p>
            <a:pPr algn="just" eaLnBrk="1" hangingPunct="1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400" dirty="0" smtClean="0">
                <a:latin typeface="HelveticaNeueLT Pro 55 Roman"/>
              </a:rPr>
              <a:t>Paragraphs </a:t>
            </a:r>
            <a:r>
              <a:rPr lang="en-GB" sz="2400" dirty="0">
                <a:latin typeface="HelveticaNeueLT Pro 55 Roman"/>
              </a:rPr>
              <a:t>76 to 78 introduce a new Local Green Space designation (LGS) to protect local green areas of particular importance to local communities.  </a:t>
            </a:r>
          </a:p>
          <a:p>
            <a:pPr marL="0" indent="0">
              <a:buNone/>
            </a:pPr>
            <a:r>
              <a:rPr lang="en-GB" sz="2400" dirty="0">
                <a:latin typeface="HelveticaNeueLT Pro 55 Roman"/>
              </a:rPr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527800"/>
      </p:ext>
    </p:extLst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03A0A-33B3-40D7-8D0C-AB66B41090F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1" y="332792"/>
            <a:ext cx="8218487" cy="1439441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Local Green Space </a:t>
            </a:r>
            <a:br>
              <a:rPr lang="en-GB" sz="3600" b="1" dirty="0" smtClean="0"/>
            </a:br>
            <a:r>
              <a:rPr lang="en-GB" sz="3600" b="1" dirty="0" smtClean="0"/>
              <a:t>Designation – what is it?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4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132856"/>
            <a:ext cx="8218487" cy="3960440"/>
          </a:xfrm>
        </p:spPr>
        <p:txBody>
          <a:bodyPr/>
          <a:lstStyle/>
          <a:p>
            <a:pPr marL="342900" lvl="8" indent="-342900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000" dirty="0" smtClean="0">
                <a:latin typeface="HelveticaNeueLT Pro 55 Roman" pitchFamily="34" charset="0"/>
              </a:rPr>
              <a:t>This </a:t>
            </a:r>
            <a:r>
              <a:rPr lang="en-GB" sz="2000" dirty="0">
                <a:latin typeface="HelveticaNeueLT Pro 55 Roman" pitchFamily="34" charset="0"/>
              </a:rPr>
              <a:t>will enable communities, in particular circumstances, to identify and protect areas that are of value to them through local and neighbourhood plans</a:t>
            </a:r>
            <a:r>
              <a:rPr lang="en-GB" sz="2000" dirty="0" smtClean="0">
                <a:latin typeface="HelveticaNeueLT Pro 55 Roman" pitchFamily="34" charset="0"/>
              </a:rPr>
              <a:t>.</a:t>
            </a:r>
            <a:br>
              <a:rPr lang="en-GB" sz="2000" dirty="0" smtClean="0">
                <a:latin typeface="HelveticaNeueLT Pro 55 Roman" pitchFamily="34" charset="0"/>
              </a:rPr>
            </a:br>
            <a:r>
              <a:rPr lang="en-GB" sz="2000" dirty="0" smtClean="0">
                <a:latin typeface="HelveticaNeueLT Pro 55 Roman" pitchFamily="34" charset="0"/>
              </a:rPr>
              <a:t/>
            </a:r>
            <a:br>
              <a:rPr lang="en-GB" sz="2000" dirty="0" smtClean="0">
                <a:latin typeface="HelveticaNeueLT Pro 55 Roman" pitchFamily="34" charset="0"/>
              </a:rPr>
            </a:br>
            <a:r>
              <a:rPr lang="en-GB" sz="2000" dirty="0" smtClean="0">
                <a:latin typeface="HelveticaNeueLT Pro 55 Roman" pitchFamily="34" charset="0"/>
              </a:rPr>
              <a:t>     </a:t>
            </a:r>
            <a:r>
              <a:rPr lang="en-GB" sz="1600" dirty="0" smtClean="0">
                <a:latin typeface="HelveticaNeueLT Pro 55 Roman" pitchFamily="34" charset="0"/>
              </a:rPr>
              <a:t>Whitstable </a:t>
            </a:r>
            <a:r>
              <a:rPr lang="en-GB" sz="1600" dirty="0">
                <a:latin typeface="HelveticaNeueLT Pro 55 Roman" pitchFamily="34" charset="0"/>
              </a:rPr>
              <a:t>Beach</a:t>
            </a:r>
          </a:p>
          <a:p>
            <a:pPr marL="0" indent="0" eaLnBrk="1" hangingPunct="1">
              <a:spcBef>
                <a:spcPts val="0"/>
              </a:spcBef>
              <a:buSzPct val="120000"/>
              <a:buNone/>
              <a:tabLst>
                <a:tab pos="365125" algn="l"/>
              </a:tabLst>
            </a:pPr>
            <a:r>
              <a:rPr lang="en-GB" sz="2000" dirty="0" smtClean="0">
                <a:latin typeface="HelveticaNeueLT Pro 55 Roman" pitchFamily="34" charset="0"/>
              </a:rPr>
              <a:t/>
            </a:r>
            <a:br>
              <a:rPr lang="en-GB" sz="2000" dirty="0" smtClean="0">
                <a:latin typeface="HelveticaNeueLT Pro 55 Roman" pitchFamily="34" charset="0"/>
              </a:rPr>
            </a:br>
            <a:r>
              <a:rPr lang="en-GB" sz="2000" dirty="0" smtClean="0">
                <a:latin typeface="HelveticaNeueLT Pro 55 Roman" pitchFamily="34" charset="0"/>
              </a:rPr>
              <a:t/>
            </a:r>
            <a:br>
              <a:rPr lang="en-GB" sz="2000" dirty="0" smtClean="0">
                <a:latin typeface="HelveticaNeueLT Pro 55 Roman" pitchFamily="34" charset="0"/>
              </a:rPr>
            </a:br>
            <a:endParaRPr lang="en-GB" sz="2000" dirty="0">
              <a:latin typeface="HelveticaNeueLT Pro 55 Roman" pitchFamily="34" charset="0"/>
            </a:endParaRPr>
          </a:p>
          <a:p>
            <a:pPr marL="0" indent="0" eaLnBrk="1" hangingPunct="1">
              <a:spcBef>
                <a:spcPts val="0"/>
              </a:spcBef>
              <a:buSzPct val="120000"/>
              <a:buNone/>
              <a:tabLst>
                <a:tab pos="365125" algn="l"/>
              </a:tabLst>
            </a:pPr>
            <a:endParaRPr lang="en-GB" sz="2000" dirty="0" smtClean="0">
              <a:latin typeface="HelveticaNeueLT Pro 55 Roman" pitchFamily="34" charset="0"/>
            </a:endParaRPr>
          </a:p>
          <a:p>
            <a:pPr eaLnBrk="1" hangingPunct="1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tabLst>
                <a:tab pos="365125" algn="l"/>
              </a:tabLst>
            </a:pPr>
            <a:endParaRPr lang="en-GB" sz="2000" dirty="0" smtClean="0">
              <a:latin typeface="HelveticaNeueLT Pro 55 Roman" pitchFamily="34" charset="0"/>
            </a:endParaRPr>
          </a:p>
          <a:p>
            <a:pPr eaLnBrk="1" hangingPunct="1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000" dirty="0" smtClean="0">
                <a:latin typeface="HelveticaNeueLT Pro 55 Roman" pitchFamily="34" charset="0"/>
              </a:rPr>
              <a:t>Once </a:t>
            </a:r>
            <a:r>
              <a:rPr lang="en-GB" sz="2000" dirty="0">
                <a:latin typeface="HelveticaNeueLT Pro 55 Roman" pitchFamily="34" charset="0"/>
              </a:rPr>
              <a:t>designated, the LGS is subject to the same strong development restrictions as Green Belt, and new development here is ruled out other than in special circumstances.</a:t>
            </a:r>
          </a:p>
          <a:p>
            <a:pPr marL="0" indent="0">
              <a:buNone/>
            </a:pPr>
            <a:r>
              <a:rPr lang="en-GB" sz="2400" dirty="0"/>
              <a:t> </a:t>
            </a:r>
          </a:p>
          <a:p>
            <a:endParaRPr lang="en-GB" dirty="0"/>
          </a:p>
        </p:txBody>
      </p:sp>
      <p:pic>
        <p:nvPicPr>
          <p:cNvPr id="5" name="Picture 4" descr="Whitstable Beach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0096" y="3140970"/>
            <a:ext cx="2646040" cy="1800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047917"/>
      </p:ext>
    </p:extLst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03A0A-33B3-40D7-8D0C-AB66B41090F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1" y="332792"/>
            <a:ext cx="8218487" cy="1439441"/>
          </a:xfrm>
        </p:spPr>
        <p:txBody>
          <a:bodyPr/>
          <a:lstStyle/>
          <a:p>
            <a:pPr eaLnBrk="1" hangingPunct="1"/>
            <a:r>
              <a:rPr lang="en-GB" sz="4000" b="1" dirty="0" smtClean="0"/>
              <a:t>Local Green Space </a:t>
            </a:r>
            <a:br>
              <a:rPr lang="en-GB" sz="4000" b="1" dirty="0" smtClean="0"/>
            </a:br>
            <a:r>
              <a:rPr lang="en-GB" sz="4000" b="1" dirty="0" smtClean="0"/>
              <a:t>Designation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4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2132855"/>
            <a:ext cx="5400600" cy="4104457"/>
          </a:xfrm>
        </p:spPr>
        <p:txBody>
          <a:bodyPr/>
          <a:lstStyle/>
          <a:p>
            <a:pPr lvl="0">
              <a:buSzPct val="110000"/>
              <a:buFont typeface="Arial" panose="020B0604020202020204" pitchFamily="34" charset="0"/>
              <a:buChar char="•"/>
            </a:pPr>
            <a:r>
              <a:rPr lang="en-GB" sz="2000" dirty="0">
                <a:latin typeface="HelveticaNeueLT Pro 55 Roman"/>
              </a:rPr>
              <a:t>The LGS is designated by the planning authority (borough, district, metropolitan or other unitary authority).  Local people need to lobby the authority to designate LGS, based on the criteria.  </a:t>
            </a:r>
          </a:p>
          <a:p>
            <a:pPr lvl="0">
              <a:buSzPct val="110000"/>
              <a:buFont typeface="Arial" panose="020B0604020202020204" pitchFamily="34" charset="0"/>
              <a:buChar char="•"/>
            </a:pPr>
            <a:r>
              <a:rPr lang="en-GB" sz="2000" dirty="0">
                <a:latin typeface="HelveticaNeueLT Pro 55 Roman"/>
              </a:rPr>
              <a:t>Needs to satisfy the following </a:t>
            </a:r>
            <a:r>
              <a:rPr lang="en-GB" sz="2000" dirty="0" smtClean="0">
                <a:latin typeface="HelveticaNeueLT Pro 55 Roman"/>
              </a:rPr>
              <a:t>criteria:</a:t>
            </a:r>
            <a:endParaRPr lang="en-GB" sz="2000" dirty="0">
              <a:latin typeface="HelveticaNeueLT Pro 55 Roman"/>
            </a:endParaRPr>
          </a:p>
          <a:p>
            <a:pPr lvl="1"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HelveticaNeueLT Pro 55 Roman"/>
              </a:rPr>
              <a:t>to </a:t>
            </a:r>
            <a:r>
              <a:rPr lang="en-GB" sz="2000" dirty="0">
                <a:latin typeface="HelveticaNeueLT Pro 55 Roman"/>
              </a:rPr>
              <a:t>be reasonably close proximity to the community it </a:t>
            </a:r>
            <a:r>
              <a:rPr lang="en-GB" sz="2000" dirty="0" smtClean="0">
                <a:latin typeface="HelveticaNeueLT Pro 55 Roman"/>
              </a:rPr>
              <a:t>serves;</a:t>
            </a:r>
            <a:endParaRPr lang="en-GB" sz="2000" dirty="0">
              <a:latin typeface="HelveticaNeueLT Pro 55 Roman"/>
            </a:endParaRPr>
          </a:p>
          <a:p>
            <a:pPr lvl="1"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HelveticaNeueLT Pro 55 Roman"/>
              </a:rPr>
              <a:t>demonstrably </a:t>
            </a:r>
            <a:r>
              <a:rPr lang="en-GB" sz="2000" dirty="0">
                <a:latin typeface="HelveticaNeueLT Pro 55 Roman"/>
              </a:rPr>
              <a:t>special to a local </a:t>
            </a:r>
            <a:r>
              <a:rPr lang="en-GB" sz="2000" dirty="0" smtClean="0">
                <a:latin typeface="HelveticaNeueLT Pro 55 Roman"/>
              </a:rPr>
              <a:t>community;</a:t>
            </a:r>
            <a:endParaRPr lang="en-GB" sz="2000" dirty="0">
              <a:latin typeface="HelveticaNeueLT Pro 55 Roman"/>
            </a:endParaRPr>
          </a:p>
          <a:p>
            <a:pPr lvl="1"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HelveticaNeueLT Pro 55 Roman"/>
              </a:rPr>
              <a:t>local </a:t>
            </a:r>
            <a:r>
              <a:rPr lang="en-GB" sz="2000" dirty="0">
                <a:latin typeface="HelveticaNeueLT Pro 55 Roman"/>
              </a:rPr>
              <a:t>in character, not an extensive tract of </a:t>
            </a:r>
            <a:r>
              <a:rPr lang="en-GB" sz="2000" dirty="0" smtClean="0">
                <a:latin typeface="HelveticaNeueLT Pro 55 Roman"/>
              </a:rPr>
              <a:t>land.</a:t>
            </a:r>
            <a:endParaRPr lang="en-GB" sz="2000" dirty="0">
              <a:latin typeface="HelveticaNeueLT Pro 55 Roman"/>
            </a:endParaRPr>
          </a:p>
          <a:p>
            <a:pPr marL="0" indent="0">
              <a:buNone/>
            </a:pPr>
            <a:r>
              <a:rPr lang="en-GB" sz="2400" dirty="0"/>
              <a:t> 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2276872"/>
            <a:ext cx="2880320" cy="328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16215" y="5692606"/>
            <a:ext cx="1686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HelveticaNeueLT Pro 55 Roman" pitchFamily="34" charset="0"/>
              </a:rPr>
              <a:t>Exeter St James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79050227"/>
      </p:ext>
    </p:extLst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03A0A-33B3-40D7-8D0C-AB66B41090F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1" y="332792"/>
            <a:ext cx="8218487" cy="1439441"/>
          </a:xfrm>
        </p:spPr>
        <p:txBody>
          <a:bodyPr/>
          <a:lstStyle/>
          <a:p>
            <a:pPr eaLnBrk="1" hangingPunct="1"/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>Process</a:t>
            </a:r>
            <a:endParaRPr lang="en-GB" sz="4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3" y="2276872"/>
            <a:ext cx="8136904" cy="385445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 </a:t>
            </a:r>
          </a:p>
          <a:p>
            <a:pPr>
              <a:buSzPct val="110000"/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HelveticaNeueLT Pro 55 Roman"/>
              </a:rPr>
              <a:t>There </a:t>
            </a:r>
            <a:r>
              <a:rPr lang="en-GB" sz="2400" dirty="0">
                <a:latin typeface="HelveticaNeueLT Pro 55 Roman"/>
              </a:rPr>
              <a:t>is no prescribed process. </a:t>
            </a:r>
            <a:r>
              <a:rPr lang="en-GB" sz="2400" dirty="0" smtClean="0">
                <a:latin typeface="HelveticaNeueLT Pro 55 Roman"/>
              </a:rPr>
              <a:t/>
            </a:r>
            <a:br>
              <a:rPr lang="en-GB" sz="2400" dirty="0" smtClean="0">
                <a:latin typeface="HelveticaNeueLT Pro 55 Roman"/>
              </a:rPr>
            </a:br>
            <a:endParaRPr lang="en-GB" sz="2400" dirty="0" smtClean="0">
              <a:latin typeface="HelveticaNeueLT Pro 55 Roman"/>
            </a:endParaRPr>
          </a:p>
          <a:p>
            <a:pPr>
              <a:buSzPct val="110000"/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HelveticaNeueLT Pro 55 Roman"/>
              </a:rPr>
              <a:t>Some  </a:t>
            </a:r>
            <a:r>
              <a:rPr lang="en-GB" sz="2400" dirty="0">
                <a:latin typeface="HelveticaNeueLT Pro 55 Roman"/>
              </a:rPr>
              <a:t>councils allow submission of areas for the local plan process when they publish allocation of sites plans or policies. Otherwise sites can be submitted through the </a:t>
            </a:r>
            <a:r>
              <a:rPr lang="en-GB" sz="2400" dirty="0" smtClean="0">
                <a:latin typeface="HelveticaNeueLT Pro 55 Roman"/>
              </a:rPr>
              <a:t>neighbourhood plan </a:t>
            </a:r>
            <a:r>
              <a:rPr lang="en-GB" sz="2400" dirty="0">
                <a:latin typeface="HelveticaNeueLT Pro 55 Roman"/>
              </a:rPr>
              <a:t>process. </a:t>
            </a:r>
          </a:p>
        </p:txBody>
      </p:sp>
    </p:spTree>
    <p:extLst>
      <p:ext uri="{BB962C8B-B14F-4D97-AF65-F5344CB8AC3E}">
        <p14:creationId xmlns:p14="http://schemas.microsoft.com/office/powerpoint/2010/main" val="5111859"/>
      </p:ext>
    </p:extLst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03A0A-33B3-40D7-8D0C-AB66B41090F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1" y="332792"/>
            <a:ext cx="8218487" cy="1439441"/>
          </a:xfrm>
        </p:spPr>
        <p:txBody>
          <a:bodyPr/>
          <a:lstStyle/>
          <a:p>
            <a:pPr eaLnBrk="1" hangingPunct="1"/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>Case Studies</a:t>
            </a:r>
            <a:endParaRPr lang="en-GB" sz="4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3" y="2276872"/>
            <a:ext cx="8136904" cy="385445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 </a:t>
            </a:r>
          </a:p>
          <a:p>
            <a:pPr>
              <a:buSzPct val="110000"/>
              <a:buFont typeface="Arial" panose="020B0604020202020204" pitchFamily="34" charset="0"/>
              <a:buChar char="•"/>
            </a:pPr>
            <a:r>
              <a:rPr lang="en-US" sz="2800" dirty="0" err="1">
                <a:latin typeface="HelveticaNeueLT Pro 55 Roman" pitchFamily="34" charset="0"/>
              </a:rPr>
              <a:t>Whitstable</a:t>
            </a:r>
            <a:r>
              <a:rPr lang="en-US" sz="2800" dirty="0">
                <a:latin typeface="HelveticaNeueLT Pro 55 Roman" pitchFamily="34" charset="0"/>
              </a:rPr>
              <a:t> </a:t>
            </a:r>
            <a:r>
              <a:rPr lang="en-US" sz="2800" dirty="0" smtClean="0">
                <a:latin typeface="HelveticaNeueLT Pro 55 Roman" pitchFamily="34" charset="0"/>
              </a:rPr>
              <a:t>Beach, Kent </a:t>
            </a:r>
            <a:br>
              <a:rPr lang="en-US" sz="2800" dirty="0" smtClean="0">
                <a:latin typeface="HelveticaNeueLT Pro 55 Roman" pitchFamily="34" charset="0"/>
              </a:rPr>
            </a:br>
            <a:endParaRPr lang="en-GB" sz="2800" dirty="0" smtClean="0">
              <a:latin typeface="HelveticaNeueLT Pro 55 Roman" pitchFamily="34" charset="0"/>
            </a:endParaRPr>
          </a:p>
          <a:p>
            <a:pPr>
              <a:buSzPct val="110000"/>
              <a:buFont typeface="Arial" panose="020B0604020202020204" pitchFamily="34" charset="0"/>
              <a:buChar char="•"/>
            </a:pPr>
            <a:r>
              <a:rPr lang="en-GB" sz="2800" dirty="0" err="1" smtClean="0">
                <a:latin typeface="HelveticaNeueLT Pro 55 Roman" pitchFamily="34" charset="0"/>
              </a:rPr>
              <a:t>Sheepbridge</a:t>
            </a:r>
            <a:r>
              <a:rPr lang="en-GB" sz="2800" dirty="0" smtClean="0">
                <a:latin typeface="HelveticaNeueLT Pro 55 Roman" pitchFamily="34" charset="0"/>
              </a:rPr>
              <a:t> Fields</a:t>
            </a:r>
            <a:r>
              <a:rPr lang="en-GB" sz="2800" dirty="0">
                <a:latin typeface="HelveticaNeueLT Pro 55 Roman" pitchFamily="34" charset="0"/>
              </a:rPr>
              <a:t>, </a:t>
            </a:r>
            <a:r>
              <a:rPr lang="en-GB" sz="2800" dirty="0" smtClean="0">
                <a:latin typeface="HelveticaNeueLT Pro 55 Roman" pitchFamily="34" charset="0"/>
              </a:rPr>
              <a:t/>
            </a:r>
            <a:br>
              <a:rPr lang="en-GB" sz="2800" dirty="0" smtClean="0">
                <a:latin typeface="HelveticaNeueLT Pro 55 Roman" pitchFamily="34" charset="0"/>
              </a:rPr>
            </a:br>
            <a:r>
              <a:rPr lang="en-GB" sz="2800" dirty="0" smtClean="0">
                <a:latin typeface="HelveticaNeueLT Pro 55 Roman" pitchFamily="34" charset="0"/>
              </a:rPr>
              <a:t>Chesterfield</a:t>
            </a:r>
            <a:r>
              <a:rPr lang="en-GB" sz="2800" dirty="0">
                <a:latin typeface="HelveticaNeueLT Pro 55 Roman" pitchFamily="34" charset="0"/>
              </a:rPr>
              <a:t>, </a:t>
            </a:r>
            <a:r>
              <a:rPr lang="en-GB" sz="2800" dirty="0" smtClean="0">
                <a:latin typeface="HelveticaNeueLT Pro 55 Roman" pitchFamily="34" charset="0"/>
              </a:rPr>
              <a:t>Derbyshire</a:t>
            </a:r>
            <a:br>
              <a:rPr lang="en-GB" sz="2800" dirty="0" smtClean="0">
                <a:latin typeface="HelveticaNeueLT Pro 55 Roman" pitchFamily="34" charset="0"/>
              </a:rPr>
            </a:br>
            <a:endParaRPr lang="en-GB" sz="2800" dirty="0" smtClean="0">
              <a:latin typeface="HelveticaNeueLT Pro 55 Roman" pitchFamily="34" charset="0"/>
            </a:endParaRPr>
          </a:p>
          <a:p>
            <a:pPr>
              <a:buSzPct val="110000"/>
              <a:buFont typeface="Arial" panose="020B0604020202020204" pitchFamily="34" charset="0"/>
              <a:buChar char="•"/>
            </a:pPr>
            <a:endParaRPr lang="en-GB" sz="2800" dirty="0" smtClean="0">
              <a:latin typeface="HelveticaNeueLT Pro 55 Roman" pitchFamily="34" charset="0"/>
            </a:endParaRPr>
          </a:p>
          <a:p>
            <a:pPr>
              <a:buSzPct val="110000"/>
              <a:buFont typeface="Arial" panose="020B0604020202020204" pitchFamily="34" charset="0"/>
              <a:buChar char="•"/>
            </a:pPr>
            <a:r>
              <a:rPr lang="en-GB" sz="2800" dirty="0" err="1" smtClean="0">
                <a:latin typeface="HelveticaNeueLT Pro 55 Roman" pitchFamily="34" charset="0"/>
              </a:rPr>
              <a:t>Bourton</a:t>
            </a:r>
            <a:r>
              <a:rPr lang="en-GB" sz="2800" dirty="0" smtClean="0">
                <a:latin typeface="HelveticaNeueLT Pro 55 Roman" pitchFamily="34" charset="0"/>
              </a:rPr>
              <a:t>-on-the-Water</a:t>
            </a:r>
            <a:r>
              <a:rPr lang="en-GB" sz="2800" dirty="0">
                <a:latin typeface="HelveticaNeueLT Pro 55 Roman" pitchFamily="34" charset="0"/>
              </a:rPr>
              <a:t>, </a:t>
            </a:r>
            <a:r>
              <a:rPr lang="en-GB" sz="2800" dirty="0" smtClean="0">
                <a:latin typeface="HelveticaNeueLT Pro 55 Roman" pitchFamily="34" charset="0"/>
              </a:rPr>
              <a:t>Gloucestershire</a:t>
            </a:r>
            <a:br>
              <a:rPr lang="en-GB" sz="2800" dirty="0" smtClean="0">
                <a:latin typeface="HelveticaNeueLT Pro 55 Roman" pitchFamily="34" charset="0"/>
              </a:rPr>
            </a:br>
            <a:endParaRPr lang="en-US" sz="2800" dirty="0" smtClean="0">
              <a:latin typeface="HelveticaNeueLT Pro 55 Roman" pitchFamily="34" charset="0"/>
            </a:endParaRPr>
          </a:p>
        </p:txBody>
      </p:sp>
      <p:pic>
        <p:nvPicPr>
          <p:cNvPr id="5" name="Picture 2" descr="U:\Shared documents\Presentations\New folder\sheepbrid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480" y="3429000"/>
            <a:ext cx="2332736" cy="175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180718"/>
      </p:ext>
    </p:extLst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03A0A-33B3-40D7-8D0C-AB66B41090F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3374"/>
            <a:ext cx="8362131" cy="1727473"/>
          </a:xfrm>
        </p:spPr>
        <p:txBody>
          <a:bodyPr/>
          <a:lstStyle/>
          <a:p>
            <a:pPr eaLnBrk="1" hangingPunct="1"/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>Introduction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480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276872"/>
            <a:ext cx="7632848" cy="3247327"/>
          </a:xfrm>
        </p:spPr>
        <p:txBody>
          <a:bodyPr/>
          <a:lstStyle/>
          <a:p>
            <a:pPr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Current situation</a:t>
            </a:r>
            <a:br>
              <a:rPr lang="en-GB" sz="2800" dirty="0" smtClean="0">
                <a:latin typeface="HelveticaNeueLT Pro 55 Roman" pitchFamily="34" charset="0"/>
              </a:rPr>
            </a:br>
            <a:r>
              <a:rPr lang="en-GB" sz="2800" dirty="0" smtClean="0">
                <a:latin typeface="HelveticaNeueLT Pro 55 Roman" pitchFamily="34" charset="0"/>
              </a:rPr>
              <a:t>Report by </a:t>
            </a:r>
            <a:r>
              <a:rPr lang="en-GB" sz="2800" i="1" dirty="0" smtClean="0">
                <a:latin typeface="HelveticaNeueLT Pro 55 Roman" pitchFamily="34" charset="0"/>
              </a:rPr>
              <a:t>Turley</a:t>
            </a:r>
            <a:r>
              <a:rPr lang="en-GB" sz="2800" dirty="0" smtClean="0">
                <a:solidFill>
                  <a:srgbClr val="FF0000"/>
                </a:solidFill>
                <a:latin typeface="HelveticaNeueLT Pro 55 Roman" pitchFamily="34" charset="0"/>
              </a:rPr>
              <a:t> </a:t>
            </a:r>
            <a:r>
              <a:rPr lang="en-GB" sz="2800" dirty="0" smtClean="0">
                <a:latin typeface="HelveticaNeueLT Pro 55 Roman" pitchFamily="34" charset="0"/>
              </a:rPr>
              <a:t>March 2014 ‘suggests a potential conflict between localism and the positive presumptions for growth that underpin government policy’.</a:t>
            </a:r>
          </a:p>
        </p:txBody>
      </p:sp>
    </p:spTree>
    <p:extLst>
      <p:ext uri="{BB962C8B-B14F-4D97-AF65-F5344CB8AC3E}">
        <p14:creationId xmlns:p14="http://schemas.microsoft.com/office/powerpoint/2010/main" val="2947257760"/>
      </p:ext>
    </p:extLst>
  </p:cSld>
  <p:clrMapOvr>
    <a:masterClrMapping/>
  </p:clrMapOvr>
  <p:transition spd="slow" advClick="0" advTm="10000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03A0A-33B3-40D7-8D0C-AB66B41090F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1" y="332792"/>
            <a:ext cx="8218487" cy="1439441"/>
          </a:xfrm>
        </p:spPr>
        <p:txBody>
          <a:bodyPr/>
          <a:lstStyle/>
          <a:p>
            <a:pPr eaLnBrk="1" hangingPunct="1"/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>New Planning Guidance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4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10000"/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HelveticaNeueLT Pro 55 Roman"/>
              </a:rPr>
              <a:t>March </a:t>
            </a:r>
            <a:r>
              <a:rPr lang="en-GB" sz="2400" dirty="0">
                <a:latin typeface="HelveticaNeueLT Pro 55 Roman"/>
              </a:rPr>
              <a:t>2014 the Department of Communities and Local Government launched a </a:t>
            </a:r>
            <a:r>
              <a:rPr lang="en-GB" sz="2400" dirty="0" smtClean="0">
                <a:latin typeface="HelveticaNeueLT Pro 55 Roman"/>
              </a:rPr>
              <a:t>web-based </a:t>
            </a:r>
            <a:r>
              <a:rPr lang="en-GB" sz="2400" dirty="0">
                <a:latin typeface="HelveticaNeueLT Pro 55 Roman"/>
              </a:rPr>
              <a:t>planning practical guide.  Old planning </a:t>
            </a:r>
            <a:r>
              <a:rPr lang="en-GB" sz="2400" dirty="0" smtClean="0">
                <a:latin typeface="HelveticaNeueLT Pro 55 Roman"/>
              </a:rPr>
              <a:t>policy  </a:t>
            </a:r>
            <a:r>
              <a:rPr lang="en-GB" sz="2400" dirty="0">
                <a:latin typeface="HelveticaNeueLT Pro 55 Roman"/>
              </a:rPr>
              <a:t>documents – such as PPG17 Open Space, Sport and Recreation have been cancelled. </a:t>
            </a:r>
            <a:br>
              <a:rPr lang="en-GB" sz="2400" dirty="0">
                <a:latin typeface="HelveticaNeueLT Pro 55 Roman"/>
              </a:rPr>
            </a:br>
            <a:r>
              <a:rPr lang="en-GB" sz="2400" u="sng" dirty="0">
                <a:latin typeface="HelveticaNeueLT Pro 55 Roman"/>
                <a:hlinkClick r:id="rId3"/>
              </a:rPr>
              <a:t>http://planningguidance.planningportal.gov.uk/blog/guidance/open-space-sports-and-recreation-facilities-public-rights-of-way-and-local-green-space/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HelveticaNeueLT Pro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3817619"/>
      </p:ext>
    </p:extLst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03A0A-33B3-40D7-8D0C-AB66B41090F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3374"/>
            <a:ext cx="8362131" cy="1727473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4000" b="1" dirty="0" smtClean="0"/>
              <a:t>Neighbourhood plans: why?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480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276872"/>
            <a:ext cx="7632848" cy="3247327"/>
          </a:xfrm>
        </p:spPr>
        <p:txBody>
          <a:bodyPr/>
          <a:lstStyle/>
          <a:p>
            <a:pPr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600" dirty="0" smtClean="0">
                <a:latin typeface="HelveticaNeueLT Pro 55 Roman" pitchFamily="34" charset="0"/>
              </a:rPr>
              <a:t>Require a significant commitment in terms of time and energy</a:t>
            </a:r>
          </a:p>
          <a:p>
            <a:pPr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600" dirty="0" smtClean="0">
                <a:latin typeface="HelveticaNeueLT Pro 55 Roman" pitchFamily="34" charset="0"/>
              </a:rPr>
              <a:t>Financial costs</a:t>
            </a:r>
          </a:p>
          <a:p>
            <a:pPr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600" dirty="0" smtClean="0">
                <a:latin typeface="HelveticaNeueLT Pro 55 Roman" pitchFamily="34" charset="0"/>
              </a:rPr>
              <a:t>Taking tough and even controversial decisions</a:t>
            </a:r>
          </a:p>
          <a:p>
            <a:pPr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600" dirty="0" smtClean="0">
                <a:latin typeface="HelveticaNeueLT Pro 55 Roman" pitchFamily="34" charset="0"/>
              </a:rPr>
              <a:t>Nearly 1000 parish councils and neighbourhood forums have started the process</a:t>
            </a:r>
          </a:p>
          <a:p>
            <a:pPr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600" dirty="0" smtClean="0">
                <a:latin typeface="HelveticaNeueLT Pro 55 Roman" pitchFamily="34" charset="0"/>
              </a:rPr>
              <a:t>Need to clarify what a neighbourhood plan is and what it can and cannot do</a:t>
            </a:r>
          </a:p>
          <a:p>
            <a:pPr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endParaRPr lang="en-GB" sz="2800" b="1" dirty="0" smtClean="0">
              <a:latin typeface="HelveticaNeueLT Pro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779511"/>
      </p:ext>
    </p:extLst>
  </p:cSld>
  <p:clrMapOvr>
    <a:masterClrMapping/>
  </p:clrMapOvr>
  <p:transition spd="slow" advClick="0" advTm="10000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03A0A-33B3-40D7-8D0C-AB66B41090F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3374"/>
            <a:ext cx="8362131" cy="1727473"/>
          </a:xfrm>
        </p:spPr>
        <p:txBody>
          <a:bodyPr/>
          <a:lstStyle/>
          <a:p>
            <a:pPr eaLnBrk="1" hangingPunct="1"/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>Neighbourhood planning</a:t>
            </a:r>
            <a:br>
              <a:rPr lang="en-GB" sz="4000" b="1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480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276872"/>
            <a:ext cx="7848872" cy="36004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Localism Act 2011 (November)</a:t>
            </a:r>
          </a:p>
          <a:p>
            <a:pPr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New rights and powers to allow local communities to shape new development</a:t>
            </a:r>
          </a:p>
          <a:p>
            <a:pPr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Taken forward by town/parish councils or neighbourhood forums</a:t>
            </a:r>
          </a:p>
          <a:p>
            <a:pPr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Establish general planning policies for the development and use of land</a:t>
            </a:r>
          </a:p>
          <a:p>
            <a:pPr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Neighbourhood development orders – no need for planning application</a:t>
            </a:r>
          </a:p>
        </p:txBody>
      </p:sp>
    </p:spTree>
    <p:extLst>
      <p:ext uri="{BB962C8B-B14F-4D97-AF65-F5344CB8AC3E}">
        <p14:creationId xmlns:p14="http://schemas.microsoft.com/office/powerpoint/2010/main" val="763042605"/>
      </p:ext>
    </p:extLst>
  </p:cSld>
  <p:clrMapOvr>
    <a:masterClrMapping/>
  </p:clrMapOvr>
  <p:transition spd="slow" advClick="0" advTm="10000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03A0A-33B3-40D7-8D0C-AB66B41090F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3374"/>
            <a:ext cx="8362131" cy="1727473"/>
          </a:xfrm>
        </p:spPr>
        <p:txBody>
          <a:bodyPr/>
          <a:lstStyle/>
          <a:p>
            <a:pPr eaLnBrk="1" hangingPunct="1"/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>Conditions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480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276872"/>
            <a:ext cx="7632848" cy="3247327"/>
          </a:xfrm>
        </p:spPr>
        <p:txBody>
          <a:bodyPr/>
          <a:lstStyle/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Must be legally compliant</a:t>
            </a: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Must have regard to national planning policy</a:t>
            </a: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Must be in general conformity with strategic policies in the local development plan</a:t>
            </a: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Must be compatible with EU obligations and human rights requirements</a:t>
            </a: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endParaRPr lang="en-GB" sz="3600" b="1" dirty="0" smtClean="0">
              <a:latin typeface="HelveticaNeueLT Pro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054942"/>
      </p:ext>
    </p:extLst>
  </p:cSld>
  <p:clrMapOvr>
    <a:masterClrMapping/>
  </p:clrMapOvr>
  <p:transition spd="slow" advClick="0" advTm="10000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03A0A-33B3-40D7-8D0C-AB66B41090F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3374"/>
            <a:ext cx="8362131" cy="1727473"/>
          </a:xfrm>
        </p:spPr>
        <p:txBody>
          <a:bodyPr/>
          <a:lstStyle/>
          <a:p>
            <a:pPr eaLnBrk="1" hangingPunct="1"/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>Process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480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276872"/>
            <a:ext cx="7632848" cy="3247327"/>
          </a:xfrm>
        </p:spPr>
        <p:txBody>
          <a:bodyPr/>
          <a:lstStyle/>
          <a:p>
            <a:pPr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Neighbourhood development plans or orders do not take effect unless there is a majority of support in a referendum</a:t>
            </a:r>
          </a:p>
          <a:p>
            <a:pPr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Independent person checks it meets the conditions</a:t>
            </a:r>
          </a:p>
          <a:p>
            <a:pPr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Local planning authority under duty to bring them into force</a:t>
            </a:r>
          </a:p>
        </p:txBody>
      </p:sp>
    </p:spTree>
    <p:extLst>
      <p:ext uri="{BB962C8B-B14F-4D97-AF65-F5344CB8AC3E}">
        <p14:creationId xmlns:p14="http://schemas.microsoft.com/office/powerpoint/2010/main" val="2277174158"/>
      </p:ext>
    </p:extLst>
  </p:cSld>
  <p:clrMapOvr>
    <a:masterClrMapping/>
  </p:clrMapOvr>
  <p:transition spd="slow" advClick="0" advTm="10000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03A0A-33B3-40D7-8D0C-AB66B41090F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3374"/>
            <a:ext cx="8362131" cy="1727473"/>
          </a:xfrm>
        </p:spPr>
        <p:txBody>
          <a:bodyPr/>
          <a:lstStyle/>
          <a:p>
            <a:pPr eaLnBrk="1" hangingPunct="1"/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>Other Options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480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276872"/>
            <a:ext cx="7632848" cy="3247327"/>
          </a:xfrm>
        </p:spPr>
        <p:txBody>
          <a:bodyPr/>
          <a:lstStyle/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Community Right to build</a:t>
            </a:r>
            <a:br>
              <a:rPr lang="en-GB" sz="2800" dirty="0" smtClean="0">
                <a:latin typeface="HelveticaNeueLT Pro 55 Roman" pitchFamily="34" charset="0"/>
              </a:rPr>
            </a:br>
            <a:endParaRPr lang="en-GB" sz="2800" dirty="0" smtClean="0">
              <a:latin typeface="HelveticaNeueLT Pro 55 Roman" pitchFamily="34" charset="0"/>
            </a:endParaRP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Community infrastructure levy</a:t>
            </a:r>
            <a:br>
              <a:rPr lang="en-GB" sz="2800" dirty="0" smtClean="0">
                <a:latin typeface="HelveticaNeueLT Pro 55 Roman" pitchFamily="34" charset="0"/>
              </a:rPr>
            </a:br>
            <a:endParaRPr lang="en-GB" sz="2800" dirty="0" smtClean="0">
              <a:latin typeface="HelveticaNeueLT Pro 55 Roman" pitchFamily="34" charset="0"/>
            </a:endParaRP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New homes bonus scheme</a:t>
            </a:r>
            <a:r>
              <a:rPr lang="en-GB" sz="2800" b="1" dirty="0" smtClean="0">
                <a:latin typeface="HelveticaNeueLT Pro 55 Roman" pitchFamily="34" charset="0"/>
              </a:rPr>
              <a:t/>
            </a:r>
            <a:br>
              <a:rPr lang="en-GB" sz="2800" b="1" dirty="0" smtClean="0">
                <a:latin typeface="HelveticaNeueLT Pro 55 Roman" pitchFamily="34" charset="0"/>
              </a:rPr>
            </a:br>
            <a:endParaRPr lang="en-GB" sz="2800" b="1" dirty="0" smtClean="0">
              <a:latin typeface="HelveticaNeueLT Pro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25614"/>
      </p:ext>
    </p:extLst>
  </p:cSld>
  <p:clrMapOvr>
    <a:masterClrMapping/>
  </p:clrMapOvr>
  <p:transition spd="slow" advClick="0" advTm="10000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03A0A-33B3-40D7-8D0C-AB66B41090F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3374"/>
            <a:ext cx="8362131" cy="1727473"/>
          </a:xfrm>
        </p:spPr>
        <p:txBody>
          <a:bodyPr/>
          <a:lstStyle/>
          <a:p>
            <a:pPr eaLnBrk="1" hangingPunct="1"/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>What goes in a plan?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480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276872"/>
            <a:ext cx="7632848" cy="3247327"/>
          </a:xfrm>
        </p:spPr>
        <p:txBody>
          <a:bodyPr/>
          <a:lstStyle/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A wide range of social, economic and environmental issues arising from use and development of land</a:t>
            </a: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Those preparing the plan decide its content </a:t>
            </a: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Cannot deal with non-planning matters</a:t>
            </a: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Aims and visions</a:t>
            </a:r>
          </a:p>
        </p:txBody>
      </p:sp>
    </p:spTree>
    <p:extLst>
      <p:ext uri="{BB962C8B-B14F-4D97-AF65-F5344CB8AC3E}">
        <p14:creationId xmlns:p14="http://schemas.microsoft.com/office/powerpoint/2010/main" val="2273237453"/>
      </p:ext>
    </p:extLst>
  </p:cSld>
  <p:clrMapOvr>
    <a:masterClrMapping/>
  </p:clrMapOvr>
  <p:transition spd="slow" advClick="0" advTm="10000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03A0A-33B3-40D7-8D0C-AB66B41090F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3374"/>
            <a:ext cx="8362131" cy="1727473"/>
          </a:xfrm>
        </p:spPr>
        <p:txBody>
          <a:bodyPr/>
          <a:lstStyle/>
          <a:p>
            <a:pPr eaLnBrk="1" hangingPunct="1"/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>Environment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480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276872"/>
            <a:ext cx="7632848" cy="3247327"/>
          </a:xfrm>
        </p:spPr>
        <p:txBody>
          <a:bodyPr/>
          <a:lstStyle/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Identify specific sites of local importance</a:t>
            </a:r>
            <a:br>
              <a:rPr lang="en-GB" sz="2800" dirty="0" smtClean="0">
                <a:latin typeface="HelveticaNeueLT Pro 55 Roman" pitchFamily="34" charset="0"/>
              </a:rPr>
            </a:br>
            <a:endParaRPr lang="en-GB" sz="2800" dirty="0" smtClean="0">
              <a:latin typeface="HelveticaNeueLT Pro 55 Roman" pitchFamily="34" charset="0"/>
            </a:endParaRP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Character, location</a:t>
            </a:r>
            <a:br>
              <a:rPr lang="en-GB" sz="2800" dirty="0" smtClean="0">
                <a:latin typeface="HelveticaNeueLT Pro 55 Roman" pitchFamily="34" charset="0"/>
              </a:rPr>
            </a:br>
            <a:endParaRPr lang="en-GB" sz="2800" dirty="0" smtClean="0">
              <a:latin typeface="HelveticaNeueLT Pro 55 Roman" pitchFamily="34" charset="0"/>
            </a:endParaRPr>
          </a:p>
          <a:p>
            <a:pPr lvl="0" eaLnBrk="1" hangingPunct="1">
              <a:spcBef>
                <a:spcPts val="0"/>
              </a:spcBef>
              <a:buSzTx/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en-GB" sz="2800" dirty="0" smtClean="0">
                <a:latin typeface="HelveticaNeueLT Pro 55 Roman" pitchFamily="34" charset="0"/>
              </a:rPr>
              <a:t>Highlight areas to be protected from development</a:t>
            </a:r>
          </a:p>
        </p:txBody>
      </p:sp>
    </p:spTree>
    <p:extLst>
      <p:ext uri="{BB962C8B-B14F-4D97-AF65-F5344CB8AC3E}">
        <p14:creationId xmlns:p14="http://schemas.microsoft.com/office/powerpoint/2010/main" val="3886272466"/>
      </p:ext>
    </p:extLst>
  </p:cSld>
  <p:clrMapOvr>
    <a:masterClrMapping/>
  </p:clrMapOvr>
  <p:transition spd="slow" advClick="0" advTm="10000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968</TotalTime>
  <Words>579</Words>
  <Application>Microsoft Office PowerPoint</Application>
  <PresentationFormat>On-screen Show (4:3)</PresentationFormat>
  <Paragraphs>128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Edge</vt:lpstr>
      <vt:lpstr>1_Edge</vt:lpstr>
      <vt:lpstr>2_Edge</vt:lpstr>
      <vt:lpstr>3_Edge</vt:lpstr>
      <vt:lpstr>4_Edge</vt:lpstr>
      <vt:lpstr>5_Edge</vt:lpstr>
      <vt:lpstr>6_Edge</vt:lpstr>
      <vt:lpstr>7_Edge</vt:lpstr>
      <vt:lpstr>8_Edge</vt:lpstr>
      <vt:lpstr>9_Edge</vt:lpstr>
      <vt:lpstr>     </vt:lpstr>
      <vt:lpstr> Introduction    </vt:lpstr>
      <vt:lpstr> Neighbourhood plans: why?    </vt:lpstr>
      <vt:lpstr> Neighbourhood planning     </vt:lpstr>
      <vt:lpstr> Conditions    </vt:lpstr>
      <vt:lpstr> Process    </vt:lpstr>
      <vt:lpstr> Other Options    </vt:lpstr>
      <vt:lpstr> What goes in a plan?    </vt:lpstr>
      <vt:lpstr> Environment    </vt:lpstr>
      <vt:lpstr> Examples    </vt:lpstr>
      <vt:lpstr> Other issues    </vt:lpstr>
      <vt:lpstr> Process    </vt:lpstr>
      <vt:lpstr> Cost    </vt:lpstr>
      <vt:lpstr> Funding   </vt:lpstr>
      <vt:lpstr>Local Green Space  Designation – what is it?  </vt:lpstr>
      <vt:lpstr>Local Green Space  Designation – what is it?  </vt:lpstr>
      <vt:lpstr>Local Green Space  Designation  </vt:lpstr>
      <vt:lpstr> Process</vt:lpstr>
      <vt:lpstr> Case Studies</vt:lpstr>
      <vt:lpstr> New Planning Guidance </vt:lpstr>
    </vt:vector>
  </TitlesOfParts>
  <Company>Open Spaces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Ruth Wlker</dc:creator>
  <cp:lastModifiedBy>Christine Hunter</cp:lastModifiedBy>
  <cp:revision>126</cp:revision>
  <cp:lastPrinted>2014-07-07T10:08:14Z</cp:lastPrinted>
  <dcterms:created xsi:type="dcterms:W3CDTF">2010-11-10T12:49:22Z</dcterms:created>
  <dcterms:modified xsi:type="dcterms:W3CDTF">2014-07-07T10:13:26Z</dcterms:modified>
</cp:coreProperties>
</file>